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72" r:id="rId6"/>
  </p:sldMasterIdLst>
  <p:notesMasterIdLst>
    <p:notesMasterId r:id="rId68"/>
  </p:notesMasterIdLst>
  <p:handoutMasterIdLst>
    <p:handoutMasterId r:id="rId69"/>
  </p:handoutMasterIdLst>
  <p:sldIdLst>
    <p:sldId id="383" r:id="rId7"/>
    <p:sldId id="371" r:id="rId8"/>
    <p:sldId id="361" r:id="rId9"/>
    <p:sldId id="467" r:id="rId10"/>
    <p:sldId id="384" r:id="rId11"/>
    <p:sldId id="385" r:id="rId12"/>
    <p:sldId id="386" r:id="rId13"/>
    <p:sldId id="387" r:id="rId14"/>
    <p:sldId id="388" r:id="rId15"/>
    <p:sldId id="389" r:id="rId16"/>
    <p:sldId id="390" r:id="rId17"/>
    <p:sldId id="391" r:id="rId18"/>
    <p:sldId id="392" r:id="rId19"/>
    <p:sldId id="393" r:id="rId20"/>
    <p:sldId id="394" r:id="rId21"/>
    <p:sldId id="445" r:id="rId22"/>
    <p:sldId id="446" r:id="rId23"/>
    <p:sldId id="447" r:id="rId24"/>
    <p:sldId id="397" r:id="rId25"/>
    <p:sldId id="398" r:id="rId26"/>
    <p:sldId id="399" r:id="rId27"/>
    <p:sldId id="400" r:id="rId28"/>
    <p:sldId id="401" r:id="rId29"/>
    <p:sldId id="421" r:id="rId30"/>
    <p:sldId id="437" r:id="rId31"/>
    <p:sldId id="441" r:id="rId32"/>
    <p:sldId id="442" r:id="rId33"/>
    <p:sldId id="443" r:id="rId34"/>
    <p:sldId id="444" r:id="rId35"/>
    <p:sldId id="432" r:id="rId36"/>
    <p:sldId id="433" r:id="rId37"/>
    <p:sldId id="434" r:id="rId38"/>
    <p:sldId id="435" r:id="rId39"/>
    <p:sldId id="436" r:id="rId40"/>
    <p:sldId id="455" r:id="rId41"/>
    <p:sldId id="456" r:id="rId42"/>
    <p:sldId id="457" r:id="rId43"/>
    <p:sldId id="458" r:id="rId44"/>
    <p:sldId id="462" r:id="rId45"/>
    <p:sldId id="461" r:id="rId46"/>
    <p:sldId id="463" r:id="rId47"/>
    <p:sldId id="464" r:id="rId48"/>
    <p:sldId id="465" r:id="rId49"/>
    <p:sldId id="466" r:id="rId50"/>
    <p:sldId id="402" r:id="rId51"/>
    <p:sldId id="403" r:id="rId52"/>
    <p:sldId id="404" r:id="rId53"/>
    <p:sldId id="422" r:id="rId54"/>
    <p:sldId id="405" r:id="rId55"/>
    <p:sldId id="431" r:id="rId56"/>
    <p:sldId id="406" r:id="rId57"/>
    <p:sldId id="407" r:id="rId58"/>
    <p:sldId id="408" r:id="rId59"/>
    <p:sldId id="414" r:id="rId60"/>
    <p:sldId id="448" r:id="rId61"/>
    <p:sldId id="449" r:id="rId62"/>
    <p:sldId id="450" r:id="rId63"/>
    <p:sldId id="451" r:id="rId64"/>
    <p:sldId id="452" r:id="rId65"/>
    <p:sldId id="453" r:id="rId66"/>
    <p:sldId id="454" r:id="rId67"/>
  </p:sldIdLst>
  <p:sldSz cx="12436475" cy="6994525"/>
  <p:notesSz cx="7315200" cy="9601200"/>
  <p:defaultTextStyle>
    <a:defPPr>
      <a:defRPr lang="en-US"/>
    </a:defPPr>
    <a:lvl1pPr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5pPr>
    <a:lvl6pPr marL="2286000" algn="l" defTabSz="457200" rtl="0" eaLnBrk="1" latinLnBrk="0" hangingPunct="1">
      <a:defRPr sz="2400" kern="1200">
        <a:solidFill>
          <a:schemeClr val="tx1"/>
        </a:solidFill>
        <a:latin typeface="Segoe UI" charset="0"/>
        <a:ea typeface="ＭＳ Ｐゴシック" charset="0"/>
        <a:cs typeface="MS PGothic" charset="0"/>
      </a:defRPr>
    </a:lvl6pPr>
    <a:lvl7pPr marL="2743200" algn="l" defTabSz="457200" rtl="0" eaLnBrk="1" latinLnBrk="0" hangingPunct="1">
      <a:defRPr sz="2400" kern="1200">
        <a:solidFill>
          <a:schemeClr val="tx1"/>
        </a:solidFill>
        <a:latin typeface="Segoe UI" charset="0"/>
        <a:ea typeface="ＭＳ Ｐゴシック" charset="0"/>
        <a:cs typeface="MS PGothic" charset="0"/>
      </a:defRPr>
    </a:lvl7pPr>
    <a:lvl8pPr marL="3200400" algn="l" defTabSz="457200" rtl="0" eaLnBrk="1" latinLnBrk="0" hangingPunct="1">
      <a:defRPr sz="2400" kern="1200">
        <a:solidFill>
          <a:schemeClr val="tx1"/>
        </a:solidFill>
        <a:latin typeface="Segoe UI" charset="0"/>
        <a:ea typeface="ＭＳ Ｐゴシック" charset="0"/>
        <a:cs typeface="MS PGothic" charset="0"/>
      </a:defRPr>
    </a:lvl8pPr>
    <a:lvl9pPr marL="3657600" algn="l" defTabSz="457200" rtl="0" eaLnBrk="1" latinLnBrk="0" hangingPunct="1">
      <a:defRPr sz="2400" kern="1200">
        <a:solidFill>
          <a:schemeClr val="tx1"/>
        </a:solidFill>
        <a:latin typeface="Segoe UI" charset="0"/>
        <a:ea typeface="ＭＳ Ｐゴシック" charset="0"/>
        <a:cs typeface="MS PGothic" charset="0"/>
      </a:defRPr>
    </a:lvl9pPr>
  </p:defaultTextStyle>
  <p:extLst>
    <p:ext uri="{EFAFB233-063F-42B5-8137-9DF3F51BA10A}">
      <p15:sldGuideLst xmlns:p15="http://schemas.microsoft.com/office/powerpoint/2012/main">
        <p15:guide id="2" pos="3917">
          <p15:clr>
            <a:srgbClr val="A4A3A4"/>
          </p15:clr>
        </p15:guide>
        <p15:guide id="3" orient="horz" pos="2244" userDrawn="1">
          <p15:clr>
            <a:srgbClr val="A4A3A4"/>
          </p15:clr>
        </p15:guide>
        <p15:guide id="4" orient="horz" pos="859" userDrawn="1">
          <p15:clr>
            <a:srgbClr val="A4A3A4"/>
          </p15:clr>
        </p15:guide>
        <p15:guide id="5" orient="horz" pos="3475" userDrawn="1">
          <p15:clr>
            <a:srgbClr val="A4A3A4"/>
          </p15:clr>
        </p15:guide>
        <p15:guide id="6" orient="horz" pos="1623">
          <p15:clr>
            <a:srgbClr val="A4A3A4"/>
          </p15:clr>
        </p15:guide>
        <p15:guide id="7" pos="413" userDrawn="1">
          <p15:clr>
            <a:srgbClr val="A4A3A4"/>
          </p15:clr>
        </p15:guide>
        <p15:guide id="8" orient="horz" pos="1339" userDrawn="1">
          <p15:clr>
            <a:srgbClr val="A4A3A4"/>
          </p15:clr>
        </p15:guide>
        <p15:guide id="9" orient="horz" pos="2899">
          <p15:clr>
            <a:srgbClr val="A4A3A4"/>
          </p15:clr>
        </p15:guide>
        <p15:guide id="10" orient="horz" pos="3643" userDrawn="1">
          <p15:clr>
            <a:srgbClr val="A4A3A4"/>
          </p15:clr>
        </p15:guide>
        <p15:guide id="11" pos="7662">
          <p15:clr>
            <a:srgbClr val="A4A3A4"/>
          </p15:clr>
        </p15:guide>
        <p15:guide id="12" pos="269" userDrawn="1">
          <p15:clr>
            <a:srgbClr val="A4A3A4"/>
          </p15:clr>
        </p15:guide>
        <p15:guide id="13" orient="horz" pos="1051" userDrawn="1">
          <p15:clr>
            <a:srgbClr val="A4A3A4"/>
          </p15:clr>
        </p15:guide>
        <p15:guide id="14" orient="horz" pos="1267" userDrawn="1">
          <p15:clr>
            <a:srgbClr val="A4A3A4"/>
          </p15:clr>
        </p15:guide>
        <p15:guide id="15" pos="5333" userDrawn="1">
          <p15:clr>
            <a:srgbClr val="A4A3A4"/>
          </p15:clr>
        </p15:guide>
        <p15:guide id="16" pos="3789" userDrawn="1">
          <p15:clr>
            <a:srgbClr val="A4A3A4"/>
          </p15:clr>
        </p15:guide>
        <p15:guide id="17" pos="57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3D3D3D"/>
    <a:srgbClr val="242424"/>
    <a:srgbClr val="1C1C1C"/>
    <a:srgbClr val="1E1E1E"/>
    <a:srgbClr val="22252C"/>
    <a:srgbClr val="00BCF2"/>
    <a:srgbClr val="00205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2419" autoAdjust="0"/>
  </p:normalViewPr>
  <p:slideViewPr>
    <p:cSldViewPr showGuides="1">
      <p:cViewPr varScale="1">
        <p:scale>
          <a:sx n="106" d="100"/>
          <a:sy n="106" d="100"/>
        </p:scale>
        <p:origin x="96" y="154"/>
      </p:cViewPr>
      <p:guideLst>
        <p:guide pos="3917"/>
        <p:guide orient="horz" pos="2244"/>
        <p:guide orient="horz" pos="859"/>
        <p:guide orient="horz" pos="3475"/>
        <p:guide orient="horz" pos="1623"/>
        <p:guide pos="413"/>
        <p:guide orient="horz" pos="1339"/>
        <p:guide orient="horz" pos="2899"/>
        <p:guide orient="horz" pos="3643"/>
        <p:guide pos="7662"/>
        <p:guide pos="269"/>
        <p:guide orient="horz" pos="1051"/>
        <p:guide orient="horz" pos="1267"/>
        <p:guide pos="5333"/>
        <p:guide pos="3789"/>
        <p:guide pos="5700"/>
      </p:guideLst>
    </p:cSldViewPr>
  </p:slideViewPr>
  <p:notesTextViewPr>
    <p:cViewPr>
      <p:scale>
        <a:sx n="100" d="100"/>
        <a:sy n="100" d="100"/>
      </p:scale>
      <p:origin x="0" y="0"/>
    </p:cViewPr>
  </p:notesTextViewPr>
  <p:sorterViewPr>
    <p:cViewPr>
      <p:scale>
        <a:sx n="70" d="100"/>
        <a:sy n="70" d="100"/>
      </p:scale>
      <p:origin x="0" y="0"/>
    </p:cViewPr>
  </p:sorterViewPr>
  <p:notesViewPr>
    <p:cSldViewPr showGuides="1">
      <p:cViewPr varScale="1">
        <p:scale>
          <a:sx n="81" d="100"/>
          <a:sy n="81" d="100"/>
        </p:scale>
        <p:origin x="2022"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4851" tIns="47425" rIns="94851" bIns="47425" rtlCol="0"/>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2962" y="1"/>
            <a:ext cx="3170583" cy="482027"/>
          </a:xfrm>
          <a:prstGeom prst="rect">
            <a:avLst/>
          </a:prstGeom>
        </p:spPr>
        <p:txBody>
          <a:bodyPr vert="horz" wrap="square" lIns="94851" tIns="47425" rIns="94851" bIns="47425" numCol="1" anchor="t" anchorCtr="0" compatLnSpc="1">
            <a:prstTxWarp prst="textNoShape">
              <a:avLst/>
            </a:prstTxWarp>
          </a:bodyPr>
          <a:lstStyle>
            <a:lvl1pPr algn="r">
              <a:defRPr sz="1200">
                <a:latin typeface="Calibri" charset="0"/>
              </a:defRPr>
            </a:lvl1pPr>
          </a:lstStyle>
          <a:p>
            <a:fld id="{38BC44EA-40D6-8546-9D13-771ED99F1B29}" type="datetimeFigureOut">
              <a:rPr lang="en-US"/>
              <a:pPr/>
              <a:t>10/10/2016</a:t>
            </a:fld>
            <a:endParaRPr lang="en-US"/>
          </a:p>
        </p:txBody>
      </p:sp>
      <p:sp>
        <p:nvSpPr>
          <p:cNvPr id="4" name="Footer Placeholder 3"/>
          <p:cNvSpPr>
            <a:spLocks noGrp="1"/>
          </p:cNvSpPr>
          <p:nvPr>
            <p:ph type="ftr" sz="quarter" idx="2"/>
          </p:nvPr>
        </p:nvSpPr>
        <p:spPr>
          <a:xfrm>
            <a:off x="0" y="9119173"/>
            <a:ext cx="3170583" cy="482027"/>
          </a:xfrm>
          <a:prstGeom prst="rect">
            <a:avLst/>
          </a:prstGeom>
        </p:spPr>
        <p:txBody>
          <a:bodyPr vert="horz" lIns="94851" tIns="47425" rIns="94851" bIns="47425" rtlCol="0" anchor="b"/>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2962" y="9119173"/>
            <a:ext cx="3170583" cy="482027"/>
          </a:xfrm>
          <a:prstGeom prst="rect">
            <a:avLst/>
          </a:prstGeom>
        </p:spPr>
        <p:txBody>
          <a:bodyPr vert="horz" wrap="square" lIns="94851" tIns="47425" rIns="94851" bIns="47425" numCol="1" anchor="b" anchorCtr="0" compatLnSpc="1">
            <a:prstTxWarp prst="textNoShape">
              <a:avLst/>
            </a:prstTxWarp>
          </a:bodyPr>
          <a:lstStyle>
            <a:lvl1pPr algn="r">
              <a:defRPr sz="1200">
                <a:latin typeface="Calibri" charset="0"/>
              </a:defRPr>
            </a:lvl1pPr>
          </a:lstStyle>
          <a:p>
            <a:fld id="{FAF05878-8A5B-9042-B2EF-3B90660A52CB}" type="slidenum">
              <a:rPr lang="en-US"/>
              <a:pPr/>
              <a:t>‹#›</a:t>
            </a:fld>
            <a:endParaRPr lang="en-US"/>
          </a:p>
        </p:txBody>
      </p:sp>
    </p:spTree>
    <p:extLst>
      <p:ext uri="{BB962C8B-B14F-4D97-AF65-F5344CB8AC3E}">
        <p14:creationId xmlns:p14="http://schemas.microsoft.com/office/powerpoint/2010/main" val="1476048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6653" tIns="48327" rIns="96653" bIns="48327" rtlCol="0"/>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2962" y="1"/>
            <a:ext cx="3170583" cy="482027"/>
          </a:xfrm>
          <a:prstGeom prst="rect">
            <a:avLst/>
          </a:prstGeom>
        </p:spPr>
        <p:txBody>
          <a:bodyPr vert="horz" wrap="square" lIns="96653" tIns="48327" rIns="96653" bIns="48327" numCol="1" anchor="t" anchorCtr="0" compatLnSpc="1">
            <a:prstTxWarp prst="textNoShape">
              <a:avLst/>
            </a:prstTxWarp>
          </a:bodyPr>
          <a:lstStyle>
            <a:lvl1pPr algn="r">
              <a:defRPr sz="1200">
                <a:latin typeface="Calibri" charset="0"/>
              </a:defRPr>
            </a:lvl1pPr>
          </a:lstStyle>
          <a:p>
            <a:fld id="{51CCB466-EC54-4448-B65A-2FDC807D2E3D}" type="datetimeFigureOut">
              <a:rPr lang="en-US"/>
              <a:pPr/>
              <a:t>10/10/2016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pPr lvl="0"/>
            <a:endParaRPr lang="en-US" noProof="0"/>
          </a:p>
        </p:txBody>
      </p:sp>
      <p:sp>
        <p:nvSpPr>
          <p:cNvPr id="5" name="Notes Placeholder 4"/>
          <p:cNvSpPr>
            <a:spLocks noGrp="1"/>
          </p:cNvSpPr>
          <p:nvPr>
            <p:ph type="body" sz="quarter" idx="3"/>
          </p:nvPr>
        </p:nvSpPr>
        <p:spPr>
          <a:xfrm>
            <a:off x="732183" y="4620250"/>
            <a:ext cx="5850835" cy="3780800"/>
          </a:xfrm>
          <a:prstGeom prst="rect">
            <a:avLst/>
          </a:prstGeom>
        </p:spPr>
        <p:txBody>
          <a:bodyPr vert="horz" lIns="96653" tIns="48327" rIns="96653" bIns="48327"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173"/>
            <a:ext cx="3170583" cy="482027"/>
          </a:xfrm>
          <a:prstGeom prst="rect">
            <a:avLst/>
          </a:prstGeom>
        </p:spPr>
        <p:txBody>
          <a:bodyPr vert="horz" lIns="96653" tIns="48327" rIns="96653" bIns="48327" rtlCol="0" anchor="b"/>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2962" y="9119173"/>
            <a:ext cx="3170583" cy="482027"/>
          </a:xfrm>
          <a:prstGeom prst="rect">
            <a:avLst/>
          </a:prstGeom>
        </p:spPr>
        <p:txBody>
          <a:bodyPr vert="horz" wrap="square" lIns="96653" tIns="48327" rIns="96653" bIns="48327" numCol="1" anchor="b" anchorCtr="0" compatLnSpc="1">
            <a:prstTxWarp prst="textNoShape">
              <a:avLst/>
            </a:prstTxWarp>
          </a:bodyPr>
          <a:lstStyle>
            <a:lvl1pPr algn="r">
              <a:defRPr sz="1200">
                <a:latin typeface="Calibri" charset="0"/>
              </a:defRPr>
            </a:lvl1pPr>
          </a:lstStyle>
          <a:p>
            <a:fld id="{887BCD0E-FB0F-E648-8716-8564F68CB8B2}" type="slidenum">
              <a:rPr lang="en-US"/>
              <a:pPr/>
              <a:t>‹#›</a:t>
            </a:fld>
            <a:endParaRPr lang="en-US"/>
          </a:p>
        </p:txBody>
      </p:sp>
    </p:spTree>
    <p:extLst>
      <p:ext uri="{BB962C8B-B14F-4D97-AF65-F5344CB8AC3E}">
        <p14:creationId xmlns:p14="http://schemas.microsoft.com/office/powerpoint/2010/main" val="2337490054"/>
      </p:ext>
    </p:extLst>
  </p:cSld>
  <p:clrMap bg1="lt1" tx1="dk1" bg2="lt2" tx2="dk2" accent1="accent1" accent2="accent2" accent3="accent3" accent4="accent4" accent5="accent5" accent6="accent6" hlink="hlink" folHlink="folHlink"/>
  <p:notesStyle>
    <a:lvl1pPr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6513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3186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9858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6531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a:pPr/>
              <a:t>1</a:t>
            </a:fld>
            <a:endParaRPr lang="en-US"/>
          </a:p>
        </p:txBody>
      </p:sp>
    </p:spTree>
    <p:extLst>
      <p:ext uri="{BB962C8B-B14F-4D97-AF65-F5344CB8AC3E}">
        <p14:creationId xmlns:p14="http://schemas.microsoft.com/office/powerpoint/2010/main" val="2095785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creation is in</a:t>
            </a:r>
            <a:r>
              <a:rPr lang="en-US" baseline="0" dirty="0"/>
              <a:t> progress. A tile is auto-created at the Azure dashboard.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12</a:t>
            </a:fld>
            <a:endParaRPr lang="en-US"/>
          </a:p>
        </p:txBody>
      </p:sp>
    </p:spTree>
    <p:extLst>
      <p:ext uri="{BB962C8B-B14F-4D97-AF65-F5344CB8AC3E}">
        <p14:creationId xmlns:p14="http://schemas.microsoft.com/office/powerpoint/2010/main" val="281028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couple of minutes, a new lab is created and ready to use.</a:t>
            </a:r>
          </a:p>
        </p:txBody>
      </p:sp>
      <p:sp>
        <p:nvSpPr>
          <p:cNvPr id="4" name="Slide Number Placeholder 3"/>
          <p:cNvSpPr>
            <a:spLocks noGrp="1"/>
          </p:cNvSpPr>
          <p:nvPr>
            <p:ph type="sldNum" sz="quarter" idx="10"/>
          </p:nvPr>
        </p:nvSpPr>
        <p:spPr/>
        <p:txBody>
          <a:bodyPr/>
          <a:lstStyle/>
          <a:p>
            <a:fld id="{887BCD0E-FB0F-E648-8716-8564F68CB8B2}" type="slidenum">
              <a:rPr lang="en-US" smtClean="0"/>
              <a:pPr/>
              <a:t>14</a:t>
            </a:fld>
            <a:endParaRPr lang="en-US"/>
          </a:p>
        </p:txBody>
      </p:sp>
    </p:spTree>
    <p:extLst>
      <p:ext uri="{BB962C8B-B14F-4D97-AF65-F5344CB8AC3E}">
        <p14:creationId xmlns:p14="http://schemas.microsoft.com/office/powerpoint/2010/main" val="96821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 lab tile on the dashboard (if pinned) from the Azure</a:t>
            </a:r>
            <a:r>
              <a:rPr lang="en-US" baseline="0" dirty="0"/>
              <a:t> dashboard (or select from the lab blade).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16</a:t>
            </a:fld>
            <a:endParaRPr lang="en-US"/>
          </a:p>
        </p:txBody>
      </p:sp>
    </p:spTree>
    <p:extLst>
      <p:ext uri="{BB962C8B-B14F-4D97-AF65-F5344CB8AC3E}">
        <p14:creationId xmlns:p14="http://schemas.microsoft.com/office/powerpoint/2010/main" val="2505215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Settings blade is opened</a:t>
            </a:r>
            <a:r>
              <a:rPr lang="en-US" baseline="0" dirty="0"/>
              <a:t> automatically when opening a lab blade, which contains all the policy settings.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17</a:t>
            </a:fld>
            <a:endParaRPr lang="en-US"/>
          </a:p>
        </p:txBody>
      </p:sp>
    </p:spTree>
    <p:extLst>
      <p:ext uri="{BB962C8B-B14F-4D97-AF65-F5344CB8AC3E}">
        <p14:creationId xmlns:p14="http://schemas.microsoft.com/office/powerpoint/2010/main" val="121599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1</a:t>
            </a:r>
            <a:r>
              <a:rPr lang="en-US" baseline="30000" dirty="0"/>
              <a:t>st</a:t>
            </a:r>
            <a:r>
              <a:rPr lang="en-US" dirty="0"/>
              <a:t> iteration, Cost</a:t>
            </a:r>
            <a:r>
              <a:rPr lang="en-US" baseline="0" dirty="0"/>
              <a:t> Threshold shows the cost trending chart based on the resource usage in the lab, and offers a projection based on the current spending.</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19</a:t>
            </a:fld>
            <a:endParaRPr lang="en-US"/>
          </a:p>
        </p:txBody>
      </p:sp>
    </p:spTree>
    <p:extLst>
      <p:ext uri="{BB962C8B-B14F-4D97-AF65-F5344CB8AC3E}">
        <p14:creationId xmlns:p14="http://schemas.microsoft.com/office/powerpoint/2010/main" val="158493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Allowed VM Sizes allows to pick a list of VM</a:t>
            </a:r>
            <a:r>
              <a:rPr lang="en-US" baseline="0" dirty="0"/>
              <a:t> sizes that lab users can choose when creating VMs 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20</a:t>
            </a:fld>
            <a:endParaRPr lang="en-US"/>
          </a:p>
        </p:txBody>
      </p:sp>
    </p:spTree>
    <p:extLst>
      <p:ext uri="{BB962C8B-B14F-4D97-AF65-F5344CB8AC3E}">
        <p14:creationId xmlns:p14="http://schemas.microsoft.com/office/powerpoint/2010/main" val="4220730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VMs Per User allows</a:t>
            </a:r>
            <a:r>
              <a:rPr lang="en-US" baseline="0" dirty="0"/>
              <a:t> to set a threshold on the # of VMs each lab users can create.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21</a:t>
            </a:fld>
            <a:endParaRPr lang="en-US"/>
          </a:p>
        </p:txBody>
      </p:sp>
    </p:spTree>
    <p:extLst>
      <p:ext uri="{BB962C8B-B14F-4D97-AF65-F5344CB8AC3E}">
        <p14:creationId xmlns:p14="http://schemas.microsoft.com/office/powerpoint/2010/main" val="468546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VMs Allowed allows to set threshold</a:t>
            </a:r>
            <a:r>
              <a:rPr lang="en-US" baseline="0" dirty="0"/>
              <a:t> on the total # of VMs that can be created within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22</a:t>
            </a:fld>
            <a:endParaRPr lang="en-US"/>
          </a:p>
        </p:txBody>
      </p:sp>
    </p:spTree>
    <p:extLst>
      <p:ext uri="{BB962C8B-B14F-4D97-AF65-F5344CB8AC3E}">
        <p14:creationId xmlns:p14="http://schemas.microsoft.com/office/powerpoint/2010/main" val="1920347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Shutdown allows to set a time when all the VMs in the lab</a:t>
            </a:r>
            <a:r>
              <a:rPr lang="en-US" baseline="0" dirty="0"/>
              <a:t> (except opt-out ones) will be shutdown so as to reduce the spending.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23</a:t>
            </a:fld>
            <a:endParaRPr lang="en-US"/>
          </a:p>
        </p:txBody>
      </p:sp>
    </p:spTree>
    <p:extLst>
      <p:ext uri="{BB962C8B-B14F-4D97-AF65-F5344CB8AC3E}">
        <p14:creationId xmlns:p14="http://schemas.microsoft.com/office/powerpoint/2010/main" val="32213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Auto Start allows VMs</a:t>
            </a:r>
            <a:r>
              <a:rPr lang="en-US" baseline="0" dirty="0"/>
              <a:t> in the lab to opt-in automatic start based on the specified </a:t>
            </a:r>
            <a:r>
              <a:rPr lang="en-US" dirty="0"/>
              <a:t>time and the days. It allows the VMs to be ready for use automatically before the lab users start their</a:t>
            </a:r>
            <a:r>
              <a:rPr lang="en-US" baseline="0" dirty="0"/>
              <a:t> work.</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24</a:t>
            </a:fld>
            <a:endParaRPr lang="en-US"/>
          </a:p>
        </p:txBody>
      </p:sp>
    </p:spTree>
    <p:extLst>
      <p:ext uri="{BB962C8B-B14F-4D97-AF65-F5344CB8AC3E}">
        <p14:creationId xmlns:p14="http://schemas.microsoft.com/office/powerpoint/2010/main" val="2078978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r>
              <a:rPr lang="en-US">
                <a:solidFill>
                  <a:srgbClr val="000000"/>
                </a:solidFill>
                <a:latin typeface="Calibri"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defTabSz="989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89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9D0FE01C-54D9-B544-91E0-6CA42C0DF16C}" type="datetime1">
              <a:rPr lang="en-US">
                <a:solidFill>
                  <a:srgbClr val="000000"/>
                </a:solidFill>
                <a:latin typeface="Calibri" charset="0"/>
              </a:rPr>
              <a:pPr defTabSz="971374" fontAlgn="base">
                <a:spcBef>
                  <a:spcPct val="0"/>
                </a:spcBef>
                <a:spcAft>
                  <a:spcPct val="0"/>
                </a:spcAft>
              </a:pPr>
              <a:t>10/10/2016</a:t>
            </a:fld>
            <a:endParaRPr lang="en-US">
              <a:solidFill>
                <a:srgbClr val="000000"/>
              </a:solidFill>
              <a:latin typeface="Calibri" charset="0"/>
            </a:endParaRPr>
          </a:p>
        </p:txBody>
      </p:sp>
      <p:sp>
        <p:nvSpPr>
          <p:cNvPr id="87046"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00668AF5-71C6-6747-9B81-9BA3977F1315}" type="slidenum">
              <a:rPr lang="en-US">
                <a:solidFill>
                  <a:srgbClr val="000000"/>
                </a:solidFill>
                <a:latin typeface="Calibri" charset="0"/>
              </a:rPr>
              <a:pPr defTabSz="971374" fontAlgn="base">
                <a:spcBef>
                  <a:spcPct val="0"/>
                </a:spcBef>
                <a:spcAft>
                  <a:spcPct val="0"/>
                </a:spcAft>
              </a:pPr>
              <a:t>3</a:t>
            </a:fld>
            <a:endParaRPr lang="en-US">
              <a:solidFill>
                <a:srgbClr val="000000"/>
              </a:solidFill>
              <a:latin typeface="Calibri" charset="0"/>
            </a:endParaRPr>
          </a:p>
        </p:txBody>
      </p:sp>
    </p:spTree>
    <p:extLst>
      <p:ext uri="{BB962C8B-B14F-4D97-AF65-F5344CB8AC3E}">
        <p14:creationId xmlns:p14="http://schemas.microsoft.com/office/powerpoint/2010/main" val="3107300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a:t>
            </a:r>
            <a:r>
              <a:rPr lang="en-US" baseline="0" dirty="0"/>
              <a:t> VNET in the subscription can be added into the lab for the lab users to use when they create a lab VM.</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27</a:t>
            </a:fld>
            <a:endParaRPr lang="en-US"/>
          </a:p>
        </p:txBody>
      </p:sp>
    </p:spTree>
    <p:extLst>
      <p:ext uri="{BB962C8B-B14F-4D97-AF65-F5344CB8AC3E}">
        <p14:creationId xmlns:p14="http://schemas.microsoft.com/office/powerpoint/2010/main" val="3122308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Qualified VNET in the subscription</a:t>
            </a:r>
            <a:r>
              <a:rPr lang="en-US" baseline="0" dirty="0"/>
              <a:t> can be added into the lab as long as it meets the following criteria:</a:t>
            </a:r>
          </a:p>
          <a:p>
            <a:pPr marL="171450" indent="-171450">
              <a:buFont typeface="Arial" panose="020B0604020202020204" pitchFamily="34" charset="0"/>
              <a:buChar char="•"/>
            </a:pPr>
            <a:r>
              <a:rPr lang="en-US" baseline="0" dirty="0"/>
              <a:t>In the same subscription.</a:t>
            </a:r>
          </a:p>
          <a:p>
            <a:pPr marL="171450" indent="-171450">
              <a:buFont typeface="Arial" panose="020B0604020202020204" pitchFamily="34" charset="0"/>
              <a:buChar char="•"/>
            </a:pPr>
            <a:r>
              <a:rPr lang="en-US" baseline="0" dirty="0"/>
              <a:t>In the same region.</a:t>
            </a:r>
          </a:p>
          <a:p>
            <a:pPr marL="171450" indent="-171450">
              <a:buFont typeface="Arial" panose="020B0604020202020204" pitchFamily="34" charset="0"/>
              <a:buChar char="•"/>
            </a:pPr>
            <a:r>
              <a:rPr lang="en-US" baseline="0" dirty="0"/>
              <a:t>The lab owner has the permission to access the VNET.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28</a:t>
            </a:fld>
            <a:endParaRPr lang="en-US"/>
          </a:p>
        </p:txBody>
      </p:sp>
    </p:spTree>
    <p:extLst>
      <p:ext uri="{BB962C8B-B14F-4D97-AF65-F5344CB8AC3E}">
        <p14:creationId xmlns:p14="http://schemas.microsoft.com/office/powerpoint/2010/main" val="232698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Lab</a:t>
            </a:r>
            <a:r>
              <a:rPr lang="en-US" altLang="zh-CN" baseline="0" dirty="0"/>
              <a:t> owner can define rules how the subnets in the VNET to be used, including whether it’s allowed for lab users to use when creating a VM, whether a public IP address is allowed to be added, and the maximum number of VMs allowed for each user in the subnet.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29</a:t>
            </a:fld>
            <a:endParaRPr lang="en-US"/>
          </a:p>
        </p:txBody>
      </p:sp>
    </p:spTree>
    <p:extLst>
      <p:ext uri="{BB962C8B-B14F-4D97-AF65-F5344CB8AC3E}">
        <p14:creationId xmlns:p14="http://schemas.microsoft.com/office/powerpoint/2010/main" val="238543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VM creation, </a:t>
            </a:r>
            <a:r>
              <a:rPr lang="en-US" dirty="0"/>
              <a:t>Labs</a:t>
            </a:r>
            <a:r>
              <a:rPr lang="en-US" baseline="0" dirty="0"/>
              <a:t> loads artifact files (which is defined in JSON format) from Git repos. It comes with a public GitHub repo, but private repo can also be added to feed more custom artifacts.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31</a:t>
            </a:fld>
            <a:endParaRPr lang="en-US"/>
          </a:p>
        </p:txBody>
      </p:sp>
    </p:spTree>
    <p:extLst>
      <p:ext uri="{BB962C8B-B14F-4D97-AF65-F5344CB8AC3E}">
        <p14:creationId xmlns:p14="http://schemas.microsoft.com/office/powerpoint/2010/main" val="380204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a:t>
            </a:r>
            <a:r>
              <a:rPr lang="en-US" baseline="0" dirty="0"/>
              <a:t> repos can be added or updated through the lab Settings.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32</a:t>
            </a:fld>
            <a:endParaRPr lang="en-US"/>
          </a:p>
        </p:txBody>
      </p:sp>
    </p:spTree>
    <p:extLst>
      <p:ext uri="{BB962C8B-B14F-4D97-AF65-F5344CB8AC3E}">
        <p14:creationId xmlns:p14="http://schemas.microsoft.com/office/powerpoint/2010/main" val="3119159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a:t>
            </a:r>
            <a:r>
              <a:rPr lang="en-US" baseline="0" dirty="0"/>
              <a:t> compliance policy doesn’t allow any artifacts in Labs’ public repo, the Public Repo can be disabled through Settings. When it happens, a recommendation for better productivity is to browse the existing artifacts in the public repo, and copy that ones you need into the private repo and tweak them in a way that follows the compliance. You can also temporarily disable a private repo before it’s ready for lab users to use.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33</a:t>
            </a:fld>
            <a:endParaRPr lang="en-US"/>
          </a:p>
        </p:txBody>
      </p:sp>
    </p:spTree>
    <p:extLst>
      <p:ext uri="{BB962C8B-B14F-4D97-AF65-F5344CB8AC3E}">
        <p14:creationId xmlns:p14="http://schemas.microsoft.com/office/powerpoint/2010/main" val="291837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public repo is disabled.</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34</a:t>
            </a:fld>
            <a:endParaRPr lang="en-US"/>
          </a:p>
        </p:txBody>
      </p:sp>
    </p:spTree>
    <p:extLst>
      <p:ext uri="{BB962C8B-B14F-4D97-AF65-F5344CB8AC3E}">
        <p14:creationId xmlns:p14="http://schemas.microsoft.com/office/powerpoint/2010/main" val="3628640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VM Bases are used when creating a VM,</a:t>
            </a:r>
            <a:r>
              <a:rPr lang="en-US" baseline="0" dirty="0"/>
              <a:t> including formulas, custom images and Azure Marketplace images. Formula is a template with pre-defined values to the lab VM creation settings. Custom images are from the VHDs added into the lab. Lab owner can whitelist Azure Marketplace images allowed to show up in the lab VM base. </a:t>
            </a:r>
            <a:endParaRPr lang="en-US" dirty="0"/>
          </a:p>
          <a:p>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36</a:t>
            </a:fld>
            <a:endParaRPr lang="en-US"/>
          </a:p>
        </p:txBody>
      </p:sp>
    </p:spTree>
    <p:extLst>
      <p:ext uri="{BB962C8B-B14F-4D97-AF65-F5344CB8AC3E}">
        <p14:creationId xmlns:p14="http://schemas.microsoft.com/office/powerpoint/2010/main" val="171413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Lab owners</a:t>
            </a:r>
            <a:r>
              <a:rPr lang="en-US" altLang="zh-CN" baseline="0" dirty="0"/>
              <a:t> can whitelist marketplace images for the ones they want to allow in the lab for VM creation.</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37</a:t>
            </a:fld>
            <a:endParaRPr lang="en-US"/>
          </a:p>
        </p:txBody>
      </p:sp>
    </p:spTree>
    <p:extLst>
      <p:ext uri="{BB962C8B-B14F-4D97-AF65-F5344CB8AC3E}">
        <p14:creationId xmlns:p14="http://schemas.microsoft.com/office/powerpoint/2010/main" val="1098021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users</a:t>
            </a:r>
            <a:r>
              <a:rPr lang="en-US" baseline="0" dirty="0"/>
              <a:t> can also create formulas from scratch and manage the existing ones.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38</a:t>
            </a:fld>
            <a:endParaRPr lang="en-US"/>
          </a:p>
        </p:txBody>
      </p:sp>
    </p:spTree>
    <p:extLst>
      <p:ext uri="{BB962C8B-B14F-4D97-AF65-F5344CB8AC3E}">
        <p14:creationId xmlns:p14="http://schemas.microsoft.com/office/powerpoint/2010/main" val="134456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a:pPr/>
              <a:t>5</a:t>
            </a:fld>
            <a:endParaRPr lang="en-US"/>
          </a:p>
        </p:txBody>
      </p:sp>
    </p:spTree>
    <p:extLst>
      <p:ext uri="{BB962C8B-B14F-4D97-AF65-F5344CB8AC3E}">
        <p14:creationId xmlns:p14="http://schemas.microsoft.com/office/powerpoint/2010/main" val="3821156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Lab</a:t>
            </a:r>
            <a:r>
              <a:rPr lang="ja-JP" altLang="en-US" dirty="0"/>
              <a:t> </a:t>
            </a:r>
            <a:r>
              <a:rPr lang="en-US" altLang="ja-JP" dirty="0"/>
              <a:t>owner can add more users to the lab as a</a:t>
            </a:r>
            <a:r>
              <a:rPr lang="en-US" altLang="ja-JP" baseline="0" dirty="0"/>
              <a:t> DevTest Labs user, who can only create VMs and manage their own VMs.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40</a:t>
            </a:fld>
            <a:endParaRPr lang="en-US"/>
          </a:p>
        </p:txBody>
      </p:sp>
    </p:spTree>
    <p:extLst>
      <p:ext uri="{BB962C8B-B14F-4D97-AF65-F5344CB8AC3E}">
        <p14:creationId xmlns:p14="http://schemas.microsoft.com/office/powerpoint/2010/main" val="3489349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“DevTest Labs Users” role.</a:t>
            </a:r>
          </a:p>
        </p:txBody>
      </p:sp>
      <p:sp>
        <p:nvSpPr>
          <p:cNvPr id="4" name="Slide Number Placeholder 3"/>
          <p:cNvSpPr>
            <a:spLocks noGrp="1"/>
          </p:cNvSpPr>
          <p:nvPr>
            <p:ph type="sldNum" sz="quarter" idx="10"/>
          </p:nvPr>
        </p:nvSpPr>
        <p:spPr/>
        <p:txBody>
          <a:bodyPr/>
          <a:lstStyle/>
          <a:p>
            <a:fld id="{887BCD0E-FB0F-E648-8716-8564F68CB8B2}" type="slidenum">
              <a:rPr lang="en-US" smtClean="0"/>
              <a:pPr/>
              <a:t>41</a:t>
            </a:fld>
            <a:endParaRPr lang="en-US"/>
          </a:p>
        </p:txBody>
      </p:sp>
    </p:spTree>
    <p:extLst>
      <p:ext uri="{BB962C8B-B14F-4D97-AF65-F5344CB8AC3E}">
        <p14:creationId xmlns:p14="http://schemas.microsoft.com/office/powerpoint/2010/main" val="649494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not necessarily</a:t>
            </a:r>
            <a:r>
              <a:rPr lang="en-US" baseline="0" dirty="0"/>
              <a:t> to be in the Azure Active Directory, as long as they have a valid Microsoft account.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42</a:t>
            </a:fld>
            <a:endParaRPr lang="en-US"/>
          </a:p>
        </p:txBody>
      </p:sp>
    </p:spTree>
    <p:extLst>
      <p:ext uri="{BB962C8B-B14F-4D97-AF65-F5344CB8AC3E}">
        <p14:creationId xmlns:p14="http://schemas.microsoft.com/office/powerpoint/2010/main" val="4039644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OK to add the user as a DevTest Labs User.</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43</a:t>
            </a:fld>
            <a:endParaRPr lang="en-US"/>
          </a:p>
        </p:txBody>
      </p:sp>
    </p:spTree>
    <p:extLst>
      <p:ext uri="{BB962C8B-B14F-4D97-AF65-F5344CB8AC3E}">
        <p14:creationId xmlns:p14="http://schemas.microsoft.com/office/powerpoint/2010/main" val="314093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a:t>
            </a:r>
            <a:r>
              <a:rPr lang="en-US" baseline="0" dirty="0"/>
              <a:t> is successfully added.</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44</a:t>
            </a:fld>
            <a:endParaRPr lang="en-US"/>
          </a:p>
        </p:txBody>
      </p:sp>
    </p:spTree>
    <p:extLst>
      <p:ext uri="{BB962C8B-B14F-4D97-AF65-F5344CB8AC3E}">
        <p14:creationId xmlns:p14="http://schemas.microsoft.com/office/powerpoint/2010/main" val="4150745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the Add Lab VM button on the top of the lab blade to create a new VM 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46</a:t>
            </a:fld>
            <a:endParaRPr lang="en-US"/>
          </a:p>
        </p:txBody>
      </p:sp>
    </p:spTree>
    <p:extLst>
      <p:ext uri="{BB962C8B-B14F-4D97-AF65-F5344CB8AC3E}">
        <p14:creationId xmlns:p14="http://schemas.microsoft.com/office/powerpoint/2010/main" val="3731089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a:t>
            </a:r>
            <a:r>
              <a:rPr lang="en-US" baseline="0" dirty="0"/>
              <a:t> VM creation starts with choosing a VM base. The base list consists of formulas, custom images and Azure Marketplace images. Formula is a template with pre-defined values to the lab VM creation settings. Custom images are from the VHDs added into the lab. Lab owner can whitelist Azure Marketplace images allowed to show up in the lab VM base.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47</a:t>
            </a:fld>
            <a:endParaRPr lang="en-US"/>
          </a:p>
        </p:txBody>
      </p:sp>
    </p:spTree>
    <p:extLst>
      <p:ext uri="{BB962C8B-B14F-4D97-AF65-F5344CB8AC3E}">
        <p14:creationId xmlns:p14="http://schemas.microsoft.com/office/powerpoint/2010/main" val="1605410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a:t>
            </a:r>
            <a:r>
              <a:rPr lang="en-US" baseline="0" dirty="0"/>
              <a:t> a Formula where you can see most of the settings have pre-defined values.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48</a:t>
            </a:fld>
            <a:endParaRPr lang="en-US"/>
          </a:p>
        </p:txBody>
      </p:sp>
    </p:spTree>
    <p:extLst>
      <p:ext uri="{BB962C8B-B14F-4D97-AF65-F5344CB8AC3E}">
        <p14:creationId xmlns:p14="http://schemas.microsoft.com/office/powerpoint/2010/main" val="33502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 VM</a:t>
            </a:r>
            <a:r>
              <a:rPr lang="en-US" baseline="0" dirty="0"/>
              <a:t> size. What’s allowed to be selected is based on the Allowed VM Sizes policy set 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49</a:t>
            </a:fld>
            <a:endParaRPr lang="en-US"/>
          </a:p>
        </p:txBody>
      </p:sp>
    </p:spTree>
    <p:extLst>
      <p:ext uri="{BB962C8B-B14F-4D97-AF65-F5344CB8AC3E}">
        <p14:creationId xmlns:p14="http://schemas.microsoft.com/office/powerpoint/2010/main" val="3407964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allowed VNET can be selected.</a:t>
            </a:r>
          </a:p>
        </p:txBody>
      </p:sp>
      <p:sp>
        <p:nvSpPr>
          <p:cNvPr id="4" name="Slide Number Placeholder 3"/>
          <p:cNvSpPr>
            <a:spLocks noGrp="1"/>
          </p:cNvSpPr>
          <p:nvPr>
            <p:ph type="sldNum" sz="quarter" idx="10"/>
          </p:nvPr>
        </p:nvSpPr>
        <p:spPr/>
        <p:txBody>
          <a:bodyPr/>
          <a:lstStyle/>
          <a:p>
            <a:fld id="{887BCD0E-FB0F-E648-8716-8564F68CB8B2}" type="slidenum">
              <a:rPr lang="en-US" smtClean="0"/>
              <a:pPr/>
              <a:t>50</a:t>
            </a:fld>
            <a:endParaRPr lang="en-US"/>
          </a:p>
        </p:txBody>
      </p:sp>
    </p:spTree>
    <p:extLst>
      <p:ext uri="{BB962C8B-B14F-4D97-AF65-F5344CB8AC3E}">
        <p14:creationId xmlns:p14="http://schemas.microsoft.com/office/powerpoint/2010/main" val="402195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the Azure</a:t>
            </a:r>
            <a:r>
              <a:rPr lang="en-US" baseline="0" dirty="0"/>
              <a:t> portal…</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a:t>
            </a:fld>
            <a:endParaRPr lang="en-US"/>
          </a:p>
        </p:txBody>
      </p:sp>
    </p:spTree>
    <p:extLst>
      <p:ext uri="{BB962C8B-B14F-4D97-AF65-F5344CB8AC3E}">
        <p14:creationId xmlns:p14="http://schemas.microsoft.com/office/powerpoint/2010/main" val="4288594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artifacts have been selected with this Formula to enlist</a:t>
            </a:r>
            <a:r>
              <a:rPr lang="en-US" baseline="0" dirty="0"/>
              <a:t> code and install Fiddler4. More can be added and the added one can also be updated based on real needs. In general, artifacts allow you to install apps or run system configurations right after the VM is created with the base image. Labs comes by default with a lot of artifacts stored in a public GitHub repo that you can reuse immediately after a lab is created.</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51</a:t>
            </a:fld>
            <a:endParaRPr lang="en-US"/>
          </a:p>
        </p:txBody>
      </p:sp>
    </p:spTree>
    <p:extLst>
      <p:ext uri="{BB962C8B-B14F-4D97-AF65-F5344CB8AC3E}">
        <p14:creationId xmlns:p14="http://schemas.microsoft.com/office/powerpoint/2010/main" val="2400255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view</a:t>
            </a:r>
            <a:r>
              <a:rPr lang="en-US" baseline="0" dirty="0"/>
              <a:t> the ARM template content that will be used for this VM creation. You can copy and save it for later reuse (through ARM template deployment) when desired.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52</a:t>
            </a:fld>
            <a:endParaRPr lang="en-US"/>
          </a:p>
        </p:txBody>
      </p:sp>
    </p:spTree>
    <p:extLst>
      <p:ext uri="{BB962C8B-B14F-4D97-AF65-F5344CB8AC3E}">
        <p14:creationId xmlns:p14="http://schemas.microsoft.com/office/powerpoint/2010/main" val="606879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creation is in progress…</a:t>
            </a:r>
          </a:p>
        </p:txBody>
      </p:sp>
      <p:sp>
        <p:nvSpPr>
          <p:cNvPr id="4" name="Slide Number Placeholder 3"/>
          <p:cNvSpPr>
            <a:spLocks noGrp="1"/>
          </p:cNvSpPr>
          <p:nvPr>
            <p:ph type="sldNum" sz="quarter" idx="10"/>
          </p:nvPr>
        </p:nvSpPr>
        <p:spPr/>
        <p:txBody>
          <a:bodyPr/>
          <a:lstStyle/>
          <a:p>
            <a:fld id="{887BCD0E-FB0F-E648-8716-8564F68CB8B2}" type="slidenum">
              <a:rPr lang="en-US" smtClean="0"/>
              <a:pPr/>
              <a:t>53</a:t>
            </a:fld>
            <a:endParaRPr lang="en-US"/>
          </a:p>
        </p:txBody>
      </p:sp>
    </p:spTree>
    <p:extLst>
      <p:ext uri="{BB962C8B-B14F-4D97-AF65-F5344CB8AC3E}">
        <p14:creationId xmlns:p14="http://schemas.microsoft.com/office/powerpoint/2010/main" val="3258254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an existing VM to open the lab VM blade. View the auto-shutdown/auto-start status.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55</a:t>
            </a:fld>
            <a:endParaRPr lang="en-US"/>
          </a:p>
        </p:txBody>
      </p:sp>
    </p:spTree>
    <p:extLst>
      <p:ext uri="{BB962C8B-B14F-4D97-AF65-F5344CB8AC3E}">
        <p14:creationId xmlns:p14="http://schemas.microsoft.com/office/powerpoint/2010/main" val="1683247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to opt-in auto-start policy. Users can also select to opt-in/out auto-shutdown/start policies here.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56</a:t>
            </a:fld>
            <a:endParaRPr lang="en-US"/>
          </a:p>
        </p:txBody>
      </p:sp>
    </p:spTree>
    <p:extLst>
      <p:ext uri="{BB962C8B-B14F-4D97-AF65-F5344CB8AC3E}">
        <p14:creationId xmlns:p14="http://schemas.microsoft.com/office/powerpoint/2010/main" val="2341261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Select “+ Artifacts” to</a:t>
            </a:r>
            <a:r>
              <a:rPr lang="en-US" baseline="0" dirty="0"/>
              <a:t> install more apps or run configurations onto the VM (e.g. add a Docker container for new tests, install a new Dev tool that helps debugging) through artifacts without tedious manual operations.</a:t>
            </a:r>
            <a:endParaRPr lang="en-US" dirty="0"/>
          </a:p>
          <a:p>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57</a:t>
            </a:fld>
            <a:endParaRPr lang="en-US"/>
          </a:p>
        </p:txBody>
      </p:sp>
    </p:spTree>
    <p:extLst>
      <p:ext uri="{BB962C8B-B14F-4D97-AF65-F5344CB8AC3E}">
        <p14:creationId xmlns:p14="http://schemas.microsoft.com/office/powerpoint/2010/main" val="538830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VM blade Settings allow to create custom image</a:t>
            </a:r>
            <a:r>
              <a:rPr lang="en-US" baseline="0" dirty="0"/>
              <a:t> or formula from the VM, to add tags or do troubleshooting.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58</a:t>
            </a:fld>
            <a:endParaRPr lang="en-US"/>
          </a:p>
        </p:txBody>
      </p:sp>
    </p:spTree>
    <p:extLst>
      <p:ext uri="{BB962C8B-B14F-4D97-AF65-F5344CB8AC3E}">
        <p14:creationId xmlns:p14="http://schemas.microsoft.com/office/powerpoint/2010/main" val="1388454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custom image from the existing lab VM. The image will be saved in the lab and</a:t>
            </a:r>
            <a:r>
              <a:rPr lang="en-US" baseline="0" dirty="0"/>
              <a:t> become available to all the lab users to create VMs.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59</a:t>
            </a:fld>
            <a:endParaRPr lang="en-US"/>
          </a:p>
        </p:txBody>
      </p:sp>
    </p:spTree>
    <p:extLst>
      <p:ext uri="{BB962C8B-B14F-4D97-AF65-F5344CB8AC3E}">
        <p14:creationId xmlns:p14="http://schemas.microsoft.com/office/powerpoint/2010/main" val="2339915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simply</a:t>
            </a:r>
            <a:r>
              <a:rPr lang="en-US" baseline="0" dirty="0"/>
              <a:t> create a formula, which is a template file that stores all the setting values used when this VM is being created (except the secure strings). It saves the storage space, and allow artifacts to play a role for installing things that can change over the time.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60</a:t>
            </a:fld>
            <a:endParaRPr lang="en-US"/>
          </a:p>
        </p:txBody>
      </p:sp>
    </p:spTree>
    <p:extLst>
      <p:ext uri="{BB962C8B-B14F-4D97-AF65-F5344CB8AC3E}">
        <p14:creationId xmlns:p14="http://schemas.microsoft.com/office/powerpoint/2010/main" val="35777649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for all the VMs is available through lab Settings -&gt; All VMs.</a:t>
            </a:r>
          </a:p>
        </p:txBody>
      </p:sp>
      <p:sp>
        <p:nvSpPr>
          <p:cNvPr id="4" name="Slide Number Placeholder 3"/>
          <p:cNvSpPr>
            <a:spLocks noGrp="1"/>
          </p:cNvSpPr>
          <p:nvPr>
            <p:ph type="sldNum" sz="quarter" idx="10"/>
          </p:nvPr>
        </p:nvSpPr>
        <p:spPr/>
        <p:txBody>
          <a:bodyPr/>
          <a:lstStyle/>
          <a:p>
            <a:fld id="{887BCD0E-FB0F-E648-8716-8564F68CB8B2}" type="slidenum">
              <a:rPr lang="en-US" smtClean="0"/>
              <a:pPr/>
              <a:t>61</a:t>
            </a:fld>
            <a:endParaRPr lang="en-US"/>
          </a:p>
        </p:txBody>
      </p:sp>
    </p:spTree>
    <p:extLst>
      <p:ext uri="{BB962C8B-B14F-4D97-AF65-F5344CB8AC3E}">
        <p14:creationId xmlns:p14="http://schemas.microsoft.com/office/powerpoint/2010/main" val="620175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Browse, search for the DevTest Labs to open the Labs blade. You can pin it on the quick start navigation menu on the left.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7</a:t>
            </a:fld>
            <a:endParaRPr lang="en-US"/>
          </a:p>
        </p:txBody>
      </p:sp>
    </p:spTree>
    <p:extLst>
      <p:ext uri="{BB962C8B-B14F-4D97-AF65-F5344CB8AC3E}">
        <p14:creationId xmlns:p14="http://schemas.microsoft.com/office/powerpoint/2010/main" val="76617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lab by clicking the Add button on the top.</a:t>
            </a:r>
          </a:p>
        </p:txBody>
      </p:sp>
      <p:sp>
        <p:nvSpPr>
          <p:cNvPr id="4" name="Slide Number Placeholder 3"/>
          <p:cNvSpPr>
            <a:spLocks noGrp="1"/>
          </p:cNvSpPr>
          <p:nvPr>
            <p:ph type="sldNum" sz="quarter" idx="10"/>
          </p:nvPr>
        </p:nvSpPr>
        <p:spPr/>
        <p:txBody>
          <a:bodyPr/>
          <a:lstStyle/>
          <a:p>
            <a:fld id="{887BCD0E-FB0F-E648-8716-8564F68CB8B2}" type="slidenum">
              <a:rPr lang="en-US" smtClean="0"/>
              <a:pPr/>
              <a:t>8</a:t>
            </a:fld>
            <a:endParaRPr lang="en-US"/>
          </a:p>
        </p:txBody>
      </p:sp>
    </p:spTree>
    <p:extLst>
      <p:ext uri="{BB962C8B-B14F-4D97-AF65-F5344CB8AC3E}">
        <p14:creationId xmlns:p14="http://schemas.microsoft.com/office/powerpoint/2010/main" val="41201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a:t>
            </a:r>
            <a:r>
              <a:rPr lang="en-US" baseline="0" dirty="0"/>
              <a:t> the basic info…</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9</a:t>
            </a:fld>
            <a:endParaRPr lang="en-US"/>
          </a:p>
        </p:txBody>
      </p:sp>
    </p:spTree>
    <p:extLst>
      <p:ext uri="{BB962C8B-B14F-4D97-AF65-F5344CB8AC3E}">
        <p14:creationId xmlns:p14="http://schemas.microsoft.com/office/powerpoint/2010/main" val="31083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a:t>
            </a:r>
            <a:r>
              <a:rPr lang="en-US" baseline="0" dirty="0"/>
              <a:t> auto-shutdown policy is on when creating a lab, but can be updated.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10</a:t>
            </a:fld>
            <a:endParaRPr lang="en-US"/>
          </a:p>
        </p:txBody>
      </p:sp>
    </p:spTree>
    <p:extLst>
      <p:ext uri="{BB962C8B-B14F-4D97-AF65-F5344CB8AC3E}">
        <p14:creationId xmlns:p14="http://schemas.microsoft.com/office/powerpoint/2010/main" val="389461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Labs can be created with either standard or premium</a:t>
            </a:r>
            <a:r>
              <a:rPr lang="en-US" baseline="0" dirty="0"/>
              <a:t> storage. Premium storage gives VMs better performance, which is ideal for databases or powerful Dev machines. E.g. the normal reboot time for a Windows VM using premium storage can be just around 1 minutes.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11</a:t>
            </a:fld>
            <a:endParaRPr lang="en-US"/>
          </a:p>
        </p:txBody>
      </p:sp>
    </p:spTree>
    <p:extLst>
      <p:ext uri="{BB962C8B-B14F-4D97-AF65-F5344CB8AC3E}">
        <p14:creationId xmlns:p14="http://schemas.microsoft.com/office/powerpoint/2010/main" val="147069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8" name="TextBox 7"/>
          <p:cNvSpPr txBox="1"/>
          <p:nvPr userDrawn="1"/>
        </p:nvSpPr>
        <p:spPr>
          <a:xfrm>
            <a:off x="10117138" y="-1044575"/>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8150"/>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330026021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1605894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3578C-3362-4974-9669-8B66C72058BA}" type="datetimeFigureOut">
              <a:rPr lang="en-US" smtClean="0"/>
              <a:t>10/10/2016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a:p>
        </p:txBody>
      </p:sp>
    </p:spTree>
    <p:extLst>
      <p:ext uri="{BB962C8B-B14F-4D97-AF65-F5344CB8AC3E}">
        <p14:creationId xmlns:p14="http://schemas.microsoft.com/office/powerpoint/2010/main" val="103535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1336005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368471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3282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7008928"/>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10/10/2016</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51773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10/10/2016</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81991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61352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279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36355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2850"/>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fld id="{83758903-653A-7442-ACA2-36E6579F0BE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4265" r:id="rId1"/>
    <p:sldLayoutId id="2147484159" r:id="rId2"/>
    <p:sldLayoutId id="2147484160" r:id="rId3"/>
    <p:sldLayoutId id="2147484320" r:id="rId4"/>
    <p:sldLayoutId id="2147484325" r:id="rId5"/>
    <p:sldLayoutId id="2147484326" r:id="rId6"/>
    <p:sldLayoutId id="2147484323" r:id="rId7"/>
    <p:sldLayoutId id="2147484324" r:id="rId8"/>
    <p:sldLayoutId id="2147484327" r:id="rId9"/>
    <p:sldLayoutId id="2147484328" r:id="rId10"/>
    <p:sldLayoutId id="2147484334" r:id="rId11"/>
  </p:sldLayoutIdLst>
  <p:transition>
    <p:fade/>
  </p:transition>
  <p:txStyles>
    <p:title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3643" userDrawn="1">
          <p15:clr>
            <a:srgbClr val="F26B43"/>
          </p15:clr>
        </p15:guide>
        <p15:guide id="9" orient="horz" pos="4219" userDrawn="1">
          <p15:clr>
            <a:srgbClr val="F26B43"/>
          </p15:clr>
        </p15:guide>
        <p15:guide id="10" pos="3917" userDrawn="1">
          <p15:clr>
            <a:srgbClr val="F26B43"/>
          </p15:clr>
        </p15:guide>
        <p15:guide id="11" pos="173" userDrawn="1">
          <p15:clr>
            <a:srgbClr val="F26B43"/>
          </p15:clr>
        </p15:guide>
        <p15:guide id="12" pos="749" userDrawn="1">
          <p15:clr>
            <a:srgbClr val="F26B43"/>
          </p15:clr>
        </p15:guide>
        <p15:guide id="13" pos="1325" userDrawn="1">
          <p15:clr>
            <a:srgbClr val="F26B43"/>
          </p15:clr>
        </p15:guide>
        <p15:guide id="14" pos="1901" userDrawn="1">
          <p15:clr>
            <a:srgbClr val="F26B43"/>
          </p15:clr>
        </p15:guide>
        <p15:guide id="15" pos="2477" userDrawn="1">
          <p15:clr>
            <a:srgbClr val="F26B43"/>
          </p15:clr>
        </p15:guide>
        <p15:guide id="16" pos="3053" userDrawn="1">
          <p15:clr>
            <a:srgbClr val="F26B43"/>
          </p15:clr>
        </p15:guide>
        <p15:guide id="17" pos="3629" userDrawn="1">
          <p15:clr>
            <a:srgbClr val="F26B43"/>
          </p15:clr>
        </p15:guide>
        <p15:guide id="18" pos="4205" userDrawn="1">
          <p15:clr>
            <a:srgbClr val="F26B43"/>
          </p15:clr>
        </p15:guide>
        <p15:guide id="19" pos="4781" userDrawn="1">
          <p15:clr>
            <a:srgbClr val="F26B43"/>
          </p15:clr>
        </p15:guide>
        <p15:guide id="20" pos="5357" userDrawn="1">
          <p15:clr>
            <a:srgbClr val="F26B43"/>
          </p15:clr>
        </p15:guide>
        <p15:guide id="21" pos="5933" userDrawn="1">
          <p15:clr>
            <a:srgbClr val="F26B43"/>
          </p15:clr>
        </p15:guide>
        <p15:guide id="22" pos="6509" userDrawn="1">
          <p15:clr>
            <a:srgbClr val="F26B43"/>
          </p15:clr>
        </p15:guide>
        <p15:guide id="23" pos="7085" userDrawn="1">
          <p15:clr>
            <a:srgbClr val="F26B43"/>
          </p15:clr>
        </p15:guide>
        <p15:guide id="24" pos="76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DevTest Labs</a:t>
            </a:r>
          </a:p>
        </p:txBody>
      </p:sp>
      <p:sp>
        <p:nvSpPr>
          <p:cNvPr id="3" name="Text Placeholder 2"/>
          <p:cNvSpPr>
            <a:spLocks noGrp="1"/>
          </p:cNvSpPr>
          <p:nvPr>
            <p:ph type="body" sz="quarter" idx="14"/>
          </p:nvPr>
        </p:nvSpPr>
        <p:spPr>
          <a:xfrm>
            <a:off x="373614" y="4411662"/>
            <a:ext cx="9809269" cy="1078377"/>
          </a:xfrm>
        </p:spPr>
        <p:txBody>
          <a:bodyPr/>
          <a:lstStyle/>
          <a:p>
            <a:r>
              <a:rPr lang="en-US" dirty="0"/>
              <a:t>Colin Beales</a:t>
            </a:r>
          </a:p>
          <a:p>
            <a:r>
              <a:rPr lang="en-US" sz="3600" dirty="0"/>
              <a:t>Visual Studio Technical Specialist</a:t>
            </a:r>
          </a:p>
          <a:p>
            <a:r>
              <a:rPr lang="en-US" sz="3600" dirty="0"/>
              <a:t>colinb@microsoft.com</a:t>
            </a:r>
          </a:p>
          <a:p>
            <a:endParaRPr lang="en-US" dirty="0"/>
          </a:p>
          <a:p>
            <a:endParaRPr lang="en-US" dirty="0"/>
          </a:p>
        </p:txBody>
      </p:sp>
    </p:spTree>
    <p:extLst>
      <p:ext uri="{BB962C8B-B14F-4D97-AF65-F5344CB8AC3E}">
        <p14:creationId xmlns:p14="http://schemas.microsoft.com/office/powerpoint/2010/main" val="6847919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037" y="-635"/>
            <a:ext cx="11578196" cy="6995160"/>
          </a:xfrm>
          <a:prstGeom prst="rect">
            <a:avLst/>
          </a:prstGeom>
        </p:spPr>
      </p:pic>
    </p:spTree>
    <p:extLst>
      <p:ext uri="{BB962C8B-B14F-4D97-AF65-F5344CB8AC3E}">
        <p14:creationId xmlns:p14="http://schemas.microsoft.com/office/powerpoint/2010/main" val="42385476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635"/>
            <a:ext cx="11578196" cy="6995160"/>
          </a:xfrm>
          <a:prstGeom prst="rect">
            <a:avLst/>
          </a:prstGeom>
        </p:spPr>
      </p:pic>
    </p:spTree>
    <p:extLst>
      <p:ext uri="{BB962C8B-B14F-4D97-AF65-F5344CB8AC3E}">
        <p14:creationId xmlns:p14="http://schemas.microsoft.com/office/powerpoint/2010/main" val="3707387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6445062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minutes later…</a:t>
            </a:r>
          </a:p>
        </p:txBody>
      </p:sp>
    </p:spTree>
    <p:extLst>
      <p:ext uri="{BB962C8B-B14F-4D97-AF65-F5344CB8AC3E}">
        <p14:creationId xmlns:p14="http://schemas.microsoft.com/office/powerpoint/2010/main" val="46242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3165532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Policies</a:t>
            </a:r>
          </a:p>
        </p:txBody>
      </p:sp>
    </p:spTree>
    <p:extLst>
      <p:ext uri="{BB962C8B-B14F-4D97-AF65-F5344CB8AC3E}">
        <p14:creationId xmlns:p14="http://schemas.microsoft.com/office/powerpoint/2010/main" val="321637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6" cy="6752618"/>
          </a:xfrm>
          <a:prstGeom prst="rect">
            <a:avLst/>
          </a:prstGeom>
        </p:spPr>
      </p:pic>
    </p:spTree>
    <p:extLst>
      <p:ext uri="{BB962C8B-B14F-4D97-AF65-F5344CB8AC3E}">
        <p14:creationId xmlns:p14="http://schemas.microsoft.com/office/powerpoint/2010/main" val="32204577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9136940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97445"/>
            <a:ext cx="12436475" cy="6752617"/>
          </a:xfrm>
          <a:prstGeom prst="rect">
            <a:avLst/>
          </a:prstGeom>
        </p:spPr>
      </p:pic>
    </p:spTree>
    <p:extLst>
      <p:ext uri="{BB962C8B-B14F-4D97-AF65-F5344CB8AC3E}">
        <p14:creationId xmlns:p14="http://schemas.microsoft.com/office/powerpoint/2010/main" val="22740837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3277051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681369"/>
            <a:ext cx="12436475" cy="2556324"/>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22" name="Rectangle 21"/>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11" name="Rectangle 10"/>
          <p:cNvSpPr/>
          <p:nvPr/>
        </p:nvSpPr>
        <p:spPr bwMode="auto">
          <a:xfrm flipH="1">
            <a:off x="0" y="0"/>
            <a:ext cx="12471755" cy="7020986"/>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a:xfrm>
            <a:off x="324464" y="1249688"/>
            <a:ext cx="9561553" cy="778675"/>
          </a:xfrm>
          <a:prstGeom prst="rect">
            <a:avLst/>
          </a:prstGeom>
        </p:spPr>
        <p:txBody>
          <a:bodyPr wrap="square">
            <a:spAutoFit/>
          </a:bodyPr>
          <a:lstStyle/>
          <a:p>
            <a:pPr>
              <a:lnSpc>
                <a:spcPct val="90000"/>
              </a:lnSpc>
              <a:spcAft>
                <a:spcPts val="612"/>
              </a:spcAft>
            </a:pPr>
            <a:r>
              <a:rPr lang="en-US" sz="2200" dirty="0">
                <a:solidFill>
                  <a:schemeClr val="bg1"/>
                </a:solidFill>
              </a:rPr>
              <a:t>Fast, easy, and lean dev-test environments in Azure.</a:t>
            </a:r>
          </a:p>
          <a:p>
            <a:pPr>
              <a:lnSpc>
                <a:spcPct val="90000"/>
              </a:lnSpc>
              <a:spcAft>
                <a:spcPts val="612"/>
              </a:spcAft>
            </a:pPr>
            <a:r>
              <a:rPr lang="en-US" sz="2200" dirty="0">
                <a:solidFill>
                  <a:schemeClr val="bg1"/>
                </a:solidFill>
              </a:rPr>
              <a:t>Specifically for your team. On demand.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837" y="2459883"/>
            <a:ext cx="9771554" cy="5226334"/>
          </a:xfrm>
          <a:prstGeom prst="rect">
            <a:avLst/>
          </a:prstGeom>
        </p:spPr>
      </p:pic>
      <p:sp>
        <p:nvSpPr>
          <p:cNvPr id="2" name="Title 1"/>
          <p:cNvSpPr>
            <a:spLocks noGrp="1"/>
          </p:cNvSpPr>
          <p:nvPr>
            <p:ph type="title"/>
          </p:nvPr>
        </p:nvSpPr>
        <p:spPr/>
        <p:txBody>
          <a:bodyPr/>
          <a:lstStyle/>
          <a:p>
            <a:r>
              <a:rPr lang="en-US" dirty="0">
                <a:solidFill>
                  <a:schemeClr val="bg1"/>
                </a:solidFill>
              </a:rPr>
              <a:t>Azure DevTest Labs</a:t>
            </a:r>
          </a:p>
        </p:txBody>
      </p:sp>
    </p:spTree>
    <p:extLst>
      <p:ext uri="{BB962C8B-B14F-4D97-AF65-F5344CB8AC3E}">
        <p14:creationId xmlns:p14="http://schemas.microsoft.com/office/powerpoint/2010/main" val="142426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xit" presetSubtype="1" fill="hold" grpId="0" nodeType="withEffect">
                                  <p:stCondLst>
                                    <p:cond delay="0"/>
                                  </p:stCondLst>
                                  <p:childTnLst>
                                    <p:anim calcmode="lin" valueType="num">
                                      <p:cBhvr>
                                        <p:cTn id="12" dur="500"/>
                                        <p:tgtEl>
                                          <p:spTgt spid="20"/>
                                        </p:tgtEl>
                                        <p:attrNameLst>
                                          <p:attrName>ppt_x</p:attrName>
                                        </p:attrNameLst>
                                      </p:cBhvr>
                                      <p:tavLst>
                                        <p:tav tm="0">
                                          <p:val>
                                            <p:strVal val="ppt_x"/>
                                          </p:val>
                                        </p:tav>
                                        <p:tav tm="100000">
                                          <p:val>
                                            <p:strVal val="ppt_x"/>
                                          </p:val>
                                        </p:tav>
                                      </p:tavLst>
                                    </p:anim>
                                    <p:anim calcmode="lin" valueType="num">
                                      <p:cBhvr>
                                        <p:cTn id="13" dur="500"/>
                                        <p:tgtEl>
                                          <p:spTgt spid="20"/>
                                        </p:tgtEl>
                                        <p:attrNameLst>
                                          <p:attrName>ppt_y</p:attrName>
                                        </p:attrNameLst>
                                      </p:cBhvr>
                                      <p:tavLst>
                                        <p:tav tm="0">
                                          <p:val>
                                            <p:strVal val="ppt_y"/>
                                          </p:val>
                                        </p:tav>
                                        <p:tav tm="100000">
                                          <p:val>
                                            <p:strVal val="ppt_y-ppt_h/2"/>
                                          </p:val>
                                        </p:tav>
                                      </p:tavLst>
                                    </p:anim>
                                    <p:anim calcmode="lin" valueType="num">
                                      <p:cBhvr>
                                        <p:cTn id="14" dur="500"/>
                                        <p:tgtEl>
                                          <p:spTgt spid="20"/>
                                        </p:tgtEl>
                                        <p:attrNameLst>
                                          <p:attrName>ppt_w</p:attrName>
                                        </p:attrNameLst>
                                      </p:cBhvr>
                                      <p:tavLst>
                                        <p:tav tm="0">
                                          <p:val>
                                            <p:strVal val="ppt_w"/>
                                          </p:val>
                                        </p:tav>
                                        <p:tav tm="100000">
                                          <p:val>
                                            <p:strVal val="ppt_w"/>
                                          </p:val>
                                        </p:tav>
                                      </p:tavLst>
                                    </p:anim>
                                    <p:anim calcmode="lin" valueType="num">
                                      <p:cBhvr>
                                        <p:cTn id="15" dur="500"/>
                                        <p:tgtEl>
                                          <p:spTgt spid="20"/>
                                        </p:tgtEl>
                                        <p:attrNameLst>
                                          <p:attrName>ppt_h</p:attrName>
                                        </p:attrNameLst>
                                      </p:cBhvr>
                                      <p:tavLst>
                                        <p:tav tm="0">
                                          <p:val>
                                            <p:strVal val="ppt_h"/>
                                          </p:val>
                                        </p:tav>
                                        <p:tav tm="100000">
                                          <p:val>
                                            <p:fltVal val="0"/>
                                          </p:val>
                                        </p:tav>
                                      </p:tavLst>
                                    </p:anim>
                                    <p:set>
                                      <p:cBhvr>
                                        <p:cTn id="16" dur="1" fill="hold">
                                          <p:stCondLst>
                                            <p:cond delay="499"/>
                                          </p:stCondLst>
                                        </p:cTn>
                                        <p:tgtEl>
                                          <p:spTgt spid="20"/>
                                        </p:tgtEl>
                                        <p:attrNameLst>
                                          <p:attrName>style.visibility</p:attrName>
                                        </p:attrNameLst>
                                      </p:cBhvr>
                                      <p:to>
                                        <p:strVal val="hidden"/>
                                      </p:to>
                                    </p:set>
                                  </p:childTnLst>
                                </p:cTn>
                              </p:par>
                              <p:par>
                                <p:cTn id="17" presetID="17" presetClass="exit" presetSubtype="4" fill="hold" grpId="0" nodeType="withEffect">
                                  <p:stCondLst>
                                    <p:cond delay="0"/>
                                  </p:stCondLst>
                                  <p:childTnLst>
                                    <p:anim calcmode="lin" valueType="num">
                                      <p:cBhvr>
                                        <p:cTn id="18" dur="500"/>
                                        <p:tgtEl>
                                          <p:spTgt spid="22"/>
                                        </p:tgtEl>
                                        <p:attrNameLst>
                                          <p:attrName>ppt_x</p:attrName>
                                        </p:attrNameLst>
                                      </p:cBhvr>
                                      <p:tavLst>
                                        <p:tav tm="0">
                                          <p:val>
                                            <p:strVal val="ppt_x"/>
                                          </p:val>
                                        </p:tav>
                                        <p:tav tm="100000">
                                          <p:val>
                                            <p:strVal val="ppt_x"/>
                                          </p:val>
                                        </p:tav>
                                      </p:tavLst>
                                    </p:anim>
                                    <p:anim calcmode="lin" valueType="num">
                                      <p:cBhvr>
                                        <p:cTn id="19" dur="500"/>
                                        <p:tgtEl>
                                          <p:spTgt spid="22"/>
                                        </p:tgtEl>
                                        <p:attrNameLst>
                                          <p:attrName>ppt_y</p:attrName>
                                        </p:attrNameLst>
                                      </p:cBhvr>
                                      <p:tavLst>
                                        <p:tav tm="0">
                                          <p:val>
                                            <p:strVal val="ppt_y"/>
                                          </p:val>
                                        </p:tav>
                                        <p:tav tm="100000">
                                          <p:val>
                                            <p:strVal val="ppt_y+ppt_h/2"/>
                                          </p:val>
                                        </p:tav>
                                      </p:tavLst>
                                    </p:anim>
                                    <p:anim calcmode="lin" valueType="num">
                                      <p:cBhvr>
                                        <p:cTn id="20" dur="500"/>
                                        <p:tgtEl>
                                          <p:spTgt spid="22"/>
                                        </p:tgtEl>
                                        <p:attrNameLst>
                                          <p:attrName>ppt_w</p:attrName>
                                        </p:attrNameLst>
                                      </p:cBhvr>
                                      <p:tavLst>
                                        <p:tav tm="0">
                                          <p:val>
                                            <p:strVal val="ppt_w"/>
                                          </p:val>
                                        </p:tav>
                                        <p:tav tm="100000">
                                          <p:val>
                                            <p:strVal val="ppt_w"/>
                                          </p:val>
                                        </p:tav>
                                      </p:tavLst>
                                    </p:anim>
                                    <p:anim calcmode="lin" valueType="num">
                                      <p:cBhvr>
                                        <p:cTn id="21" dur="500"/>
                                        <p:tgtEl>
                                          <p:spTgt spid="22"/>
                                        </p:tgtEl>
                                        <p:attrNameLst>
                                          <p:attrName>ppt_h</p:attrName>
                                        </p:attrNameLst>
                                      </p:cBhvr>
                                      <p:tavLst>
                                        <p:tav tm="0">
                                          <p:val>
                                            <p:strVal val="ppt_h"/>
                                          </p:val>
                                        </p:tav>
                                        <p:tav tm="100000">
                                          <p:val>
                                            <p:fltVal val="0"/>
                                          </p:val>
                                        </p:tav>
                                      </p:tavLst>
                                    </p:anim>
                                    <p:set>
                                      <p:cBhvr>
                                        <p:cTn id="22" dur="1" fill="hold">
                                          <p:stCondLst>
                                            <p:cond delay="499"/>
                                          </p:stCondLst>
                                        </p:cTn>
                                        <p:tgtEl>
                                          <p:spTgt spid="22"/>
                                        </p:tgtEl>
                                        <p:attrNameLst>
                                          <p:attrName>style.visibility</p:attrName>
                                        </p:attrNameLst>
                                      </p:cBhvr>
                                      <p:to>
                                        <p:strVal val="hidden"/>
                                      </p:to>
                                    </p:set>
                                  </p:childTnLst>
                                </p:cTn>
                              </p:par>
                              <p:par>
                                <p:cTn id="23" presetID="16" presetClass="entr" presetSubtype="4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Horizontal)">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27956435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16261688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2655583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6"/>
            <a:ext cx="12436475" cy="6752616"/>
          </a:xfrm>
          <a:prstGeom prst="rect">
            <a:avLst/>
          </a:prstGeom>
        </p:spPr>
      </p:pic>
    </p:spTree>
    <p:extLst>
      <p:ext uri="{BB962C8B-B14F-4D97-AF65-F5344CB8AC3E}">
        <p14:creationId xmlns:p14="http://schemas.microsoft.com/office/powerpoint/2010/main" val="27495157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37" y="101754"/>
            <a:ext cx="12428538" cy="6748308"/>
          </a:xfrm>
          <a:prstGeom prst="rect">
            <a:avLst/>
          </a:prstGeom>
        </p:spPr>
      </p:pic>
    </p:spTree>
    <p:extLst>
      <p:ext uri="{BB962C8B-B14F-4D97-AF65-F5344CB8AC3E}">
        <p14:creationId xmlns:p14="http://schemas.microsoft.com/office/powerpoint/2010/main" val="38418694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Virtual Networks</a:t>
            </a:r>
          </a:p>
        </p:txBody>
      </p:sp>
    </p:spTree>
    <p:extLst>
      <p:ext uri="{BB962C8B-B14F-4D97-AF65-F5344CB8AC3E}">
        <p14:creationId xmlns:p14="http://schemas.microsoft.com/office/powerpoint/2010/main" val="3556352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5" y="68262"/>
            <a:ext cx="12433020" cy="6750742"/>
          </a:xfrm>
          <a:prstGeom prst="rect">
            <a:avLst/>
          </a:prstGeom>
        </p:spPr>
      </p:pic>
    </p:spTree>
    <p:extLst>
      <p:ext uri="{BB962C8B-B14F-4D97-AF65-F5344CB8AC3E}">
        <p14:creationId xmlns:p14="http://schemas.microsoft.com/office/powerpoint/2010/main" val="40406745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6" cy="6752618"/>
          </a:xfrm>
          <a:prstGeom prst="rect">
            <a:avLst/>
          </a:prstGeom>
        </p:spPr>
      </p:pic>
    </p:spTree>
    <p:extLst>
      <p:ext uri="{BB962C8B-B14F-4D97-AF65-F5344CB8AC3E}">
        <p14:creationId xmlns:p14="http://schemas.microsoft.com/office/powerpoint/2010/main" val="16123242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076815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2362665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98438" y="2083786"/>
            <a:ext cx="9857099" cy="1569518"/>
          </a:xfrm>
        </p:spPr>
        <p:txBody>
          <a:bodyPr/>
          <a:lstStyle/>
          <a:p>
            <a:pPr marL="0" indent="0" algn="just" defTabSz="932384">
              <a:buNone/>
              <a:defRPr/>
            </a:pPr>
            <a:r>
              <a:rPr lang="en-US" sz="9791" dirty="0">
                <a:solidFill>
                  <a:schemeClr val="bg1"/>
                </a:solidFill>
                <a:ea typeface="+mn-ea"/>
                <a:cs typeface="+mn-cs"/>
              </a:rPr>
              <a:t>Demo</a:t>
            </a:r>
          </a:p>
        </p:txBody>
      </p:sp>
    </p:spTree>
    <p:extLst>
      <p:ext uri="{BB962C8B-B14F-4D97-AF65-F5344CB8AC3E}">
        <p14:creationId xmlns:p14="http://schemas.microsoft.com/office/powerpoint/2010/main" val="394781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Artifact Repositories</a:t>
            </a:r>
          </a:p>
        </p:txBody>
      </p:sp>
    </p:spTree>
    <p:extLst>
      <p:ext uri="{BB962C8B-B14F-4D97-AF65-F5344CB8AC3E}">
        <p14:creationId xmlns:p14="http://schemas.microsoft.com/office/powerpoint/2010/main" val="4084743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3117769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8820422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27037" y="6858000"/>
            <a:ext cx="6553200" cy="136525"/>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9695" y="102710"/>
            <a:ext cx="12426780" cy="6747352"/>
          </a:xfrm>
          <a:prstGeom prst="rect">
            <a:avLst/>
          </a:prstGeom>
        </p:spPr>
      </p:pic>
    </p:spTree>
    <p:extLst>
      <p:ext uri="{BB962C8B-B14F-4D97-AF65-F5344CB8AC3E}">
        <p14:creationId xmlns:p14="http://schemas.microsoft.com/office/powerpoint/2010/main" val="34729449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540790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VM Bases</a:t>
            </a:r>
          </a:p>
        </p:txBody>
      </p:sp>
    </p:spTree>
    <p:extLst>
      <p:ext uri="{BB962C8B-B14F-4D97-AF65-F5344CB8AC3E}">
        <p14:creationId xmlns:p14="http://schemas.microsoft.com/office/powerpoint/2010/main" val="200842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39224783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4"/>
            <a:ext cx="12436475" cy="6752618"/>
          </a:xfrm>
          <a:prstGeom prst="rect">
            <a:avLst/>
          </a:prstGeom>
        </p:spPr>
      </p:pic>
    </p:spTree>
    <p:extLst>
      <p:ext uri="{BB962C8B-B14F-4D97-AF65-F5344CB8AC3E}">
        <p14:creationId xmlns:p14="http://schemas.microsoft.com/office/powerpoint/2010/main" val="13176106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9655503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Lab Users</a:t>
            </a:r>
          </a:p>
        </p:txBody>
      </p:sp>
    </p:spTree>
    <p:extLst>
      <p:ext uri="{BB962C8B-B14F-4D97-AF65-F5344CB8AC3E}">
        <p14:creationId xmlns:p14="http://schemas.microsoft.com/office/powerpoint/2010/main" val="165735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895" y="6078666"/>
            <a:ext cx="10972832" cy="625023"/>
          </a:xfrm>
          <a:prstGeom prst="rect">
            <a:avLst/>
          </a:prstGeom>
          <a:noFill/>
          <a:ln w="12700">
            <a:noFill/>
            <a:miter lim="800000"/>
            <a:headEnd type="none" w="sm" len="sm"/>
            <a:tailEnd type="none" w="sm" len="sm"/>
          </a:ln>
          <a:effectLst/>
        </p:spPr>
        <p:txBody>
          <a:bodyPr lIns="182854" tIns="146283" rIns="182854" bIns="146283">
            <a:spAutoFit/>
          </a:bodyPr>
          <a:lstStyle/>
          <a:p>
            <a:pPr defTabSz="932111" eaLnBrk="0" hangingPunct="0">
              <a:defRPr/>
            </a:pPr>
            <a:r>
              <a:rPr lang="en-US" sz="700">
                <a:gradFill>
                  <a:gsLst>
                    <a:gs pos="0">
                      <a:srgbClr val="FFFFFF"/>
                    </a:gs>
                    <a:gs pos="100000">
                      <a:srgbClr val="FFFFFF"/>
                    </a:gs>
                  </a:gsLst>
                  <a:lin ang="5400000" scaled="0"/>
                </a:gradFill>
                <a:cs typeface="Segoe UI" pitchFamily="34" charset="0"/>
              </a:rPr>
              <a:t>© 2016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 name="Title 2"/>
          <p:cNvSpPr txBox="1">
            <a:spLocks/>
          </p:cNvSpPr>
          <p:nvPr/>
        </p:nvSpPr>
        <p:spPr>
          <a:xfrm>
            <a:off x="310402" y="5325804"/>
            <a:ext cx="7785583" cy="636497"/>
          </a:xfrm>
          <a:prstGeom prst="rect">
            <a:avLst/>
          </a:prstGeom>
        </p:spPr>
        <p:txBody>
          <a:bodyPr lIns="146283" tIns="91427" rIns="146283" bIns="9142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a:defRPr/>
            </a:pPr>
            <a:r>
              <a:rPr sz="3199" dirty="0">
                <a:solidFill>
                  <a:srgbClr val="FFFFFF"/>
                </a:solidFill>
              </a:rPr>
              <a:t>colinb@Microsoft.com</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95392" y="2818507"/>
            <a:ext cx="2423825" cy="516966"/>
          </a:xfrm>
          <a:prstGeom prst="rect">
            <a:avLst/>
          </a:prstGeom>
        </p:spPr>
      </p:pic>
    </p:spTree>
    <p:extLst>
      <p:ext uri="{BB962C8B-B14F-4D97-AF65-F5344CB8AC3E}">
        <p14:creationId xmlns:p14="http://schemas.microsoft.com/office/powerpoint/2010/main" val="229922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4"/>
            <a:ext cx="12436475" cy="6752618"/>
          </a:xfrm>
          <a:prstGeom prst="rect">
            <a:avLst/>
          </a:prstGeom>
        </p:spPr>
      </p:pic>
      <p:pic>
        <p:nvPicPr>
          <p:cNvPr id="6" name="Picture 5"/>
          <p:cNvPicPr>
            <a:picLocks noChangeAspect="1"/>
          </p:cNvPicPr>
          <p:nvPr/>
        </p:nvPicPr>
        <p:blipFill rotWithShape="1">
          <a:blip r:embed="rId4"/>
          <a:srcRect l="1961" b="51244"/>
          <a:stretch/>
        </p:blipFill>
        <p:spPr>
          <a:xfrm>
            <a:off x="3017837" y="2078645"/>
            <a:ext cx="3810000" cy="351817"/>
          </a:xfrm>
          <a:prstGeom prst="rect">
            <a:avLst/>
          </a:prstGeom>
        </p:spPr>
      </p:pic>
      <p:sp>
        <p:nvSpPr>
          <p:cNvPr id="7" name="Rectangle 6"/>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7150482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pic>
        <p:nvPicPr>
          <p:cNvPr id="3" name="Picture 2"/>
          <p:cNvPicPr>
            <a:picLocks noChangeAspect="1"/>
          </p:cNvPicPr>
          <p:nvPr/>
        </p:nvPicPr>
        <p:blipFill rotWithShape="1">
          <a:blip r:embed="rId4"/>
          <a:srcRect l="1961" b="51244"/>
          <a:stretch/>
        </p:blipFill>
        <p:spPr>
          <a:xfrm>
            <a:off x="3017837" y="2078645"/>
            <a:ext cx="3810000" cy="351817"/>
          </a:xfrm>
          <a:prstGeom prst="rect">
            <a:avLst/>
          </a:prstGeom>
        </p:spPr>
      </p:pic>
      <p:sp>
        <p:nvSpPr>
          <p:cNvPr id="4" name="Rectangle 3"/>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1689272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pic>
        <p:nvPicPr>
          <p:cNvPr id="3" name="Picture 2"/>
          <p:cNvPicPr>
            <a:picLocks noChangeAspect="1"/>
          </p:cNvPicPr>
          <p:nvPr/>
        </p:nvPicPr>
        <p:blipFill rotWithShape="1">
          <a:blip r:embed="rId4"/>
          <a:srcRect l="1961" b="51244"/>
          <a:stretch/>
        </p:blipFill>
        <p:spPr>
          <a:xfrm>
            <a:off x="3017837" y="2078645"/>
            <a:ext cx="3810000" cy="351817"/>
          </a:xfrm>
          <a:prstGeom prst="rect">
            <a:avLst/>
          </a:prstGeom>
        </p:spPr>
      </p:pic>
      <p:sp>
        <p:nvSpPr>
          <p:cNvPr id="4" name="Rectangle 3"/>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851321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pic>
        <p:nvPicPr>
          <p:cNvPr id="5" name="Picture 4"/>
          <p:cNvPicPr>
            <a:picLocks noChangeAspect="1"/>
          </p:cNvPicPr>
          <p:nvPr/>
        </p:nvPicPr>
        <p:blipFill rotWithShape="1">
          <a:blip r:embed="rId4"/>
          <a:srcRect l="1961" b="51244"/>
          <a:stretch/>
        </p:blipFill>
        <p:spPr>
          <a:xfrm>
            <a:off x="3017837" y="2078645"/>
            <a:ext cx="3810000" cy="351817"/>
          </a:xfrm>
          <a:prstGeom prst="rect">
            <a:avLst/>
          </a:prstGeom>
        </p:spPr>
      </p:pic>
      <p:sp>
        <p:nvSpPr>
          <p:cNvPr id="6" name="Rectangle 5"/>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2998234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pic>
        <p:nvPicPr>
          <p:cNvPr id="3" name="Picture 2"/>
          <p:cNvPicPr>
            <a:picLocks noChangeAspect="1"/>
          </p:cNvPicPr>
          <p:nvPr/>
        </p:nvPicPr>
        <p:blipFill rotWithShape="1">
          <a:blip r:embed="rId4"/>
          <a:srcRect l="1961"/>
          <a:stretch/>
        </p:blipFill>
        <p:spPr>
          <a:xfrm>
            <a:off x="3017837" y="2078645"/>
            <a:ext cx="3810000" cy="721588"/>
          </a:xfrm>
          <a:prstGeom prst="rect">
            <a:avLst/>
          </a:prstGeom>
        </p:spPr>
      </p:pic>
      <p:sp>
        <p:nvSpPr>
          <p:cNvPr id="4" name="Rectangle 3"/>
          <p:cNvSpPr/>
          <p:nvPr/>
        </p:nvSpPr>
        <p:spPr bwMode="auto">
          <a:xfrm>
            <a:off x="2941637" y="2840645"/>
            <a:ext cx="3886200" cy="3733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5966181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VM</a:t>
            </a:r>
          </a:p>
        </p:txBody>
      </p:sp>
    </p:spTree>
    <p:extLst>
      <p:ext uri="{BB962C8B-B14F-4D97-AF65-F5344CB8AC3E}">
        <p14:creationId xmlns:p14="http://schemas.microsoft.com/office/powerpoint/2010/main" val="3491487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88800"/>
            <a:ext cx="12436476" cy="6752618"/>
          </a:xfrm>
          <a:prstGeom prst="rect">
            <a:avLst/>
          </a:prstGeom>
        </p:spPr>
      </p:pic>
      <p:sp>
        <p:nvSpPr>
          <p:cNvPr id="3" name="Rectangle 2"/>
          <p:cNvSpPr/>
          <p:nvPr/>
        </p:nvSpPr>
        <p:spPr bwMode="auto">
          <a:xfrm>
            <a:off x="-1" y="6697662"/>
            <a:ext cx="1295400" cy="121919"/>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4060513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1545596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77" y="102971"/>
            <a:ext cx="12426297" cy="6747091"/>
          </a:xfrm>
          <a:prstGeom prst="rect">
            <a:avLst/>
          </a:prstGeom>
        </p:spPr>
      </p:pic>
    </p:spTree>
    <p:extLst>
      <p:ext uri="{BB962C8B-B14F-4D97-AF65-F5344CB8AC3E}">
        <p14:creationId xmlns:p14="http://schemas.microsoft.com/office/powerpoint/2010/main" val="20495062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
        <p:nvSpPr>
          <p:cNvPr id="4" name="Rectangle 3"/>
          <p:cNvSpPr/>
          <p:nvPr/>
        </p:nvSpPr>
        <p:spPr bwMode="auto">
          <a:xfrm>
            <a:off x="8123237" y="4106862"/>
            <a:ext cx="1295400" cy="19812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975674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Lab</a:t>
            </a:r>
          </a:p>
        </p:txBody>
      </p:sp>
    </p:spTree>
    <p:extLst>
      <p:ext uri="{BB962C8B-B14F-4D97-AF65-F5344CB8AC3E}">
        <p14:creationId xmlns:p14="http://schemas.microsoft.com/office/powerpoint/2010/main" val="2898238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6909"/>
            <a:ext cx="12437461" cy="6753153"/>
          </a:xfrm>
          <a:prstGeom prst="rect">
            <a:avLst/>
          </a:prstGeom>
        </p:spPr>
      </p:pic>
    </p:spTree>
    <p:extLst>
      <p:ext uri="{BB962C8B-B14F-4D97-AF65-F5344CB8AC3E}">
        <p14:creationId xmlns:p14="http://schemas.microsoft.com/office/powerpoint/2010/main" val="1388644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7423542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11071096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42671616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Existing VMs</a:t>
            </a:r>
          </a:p>
        </p:txBody>
      </p:sp>
    </p:spTree>
    <p:extLst>
      <p:ext uri="{BB962C8B-B14F-4D97-AF65-F5344CB8AC3E}">
        <p14:creationId xmlns:p14="http://schemas.microsoft.com/office/powerpoint/2010/main" val="300923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685373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3346165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8262"/>
            <a:ext cx="12436475" cy="6752618"/>
          </a:xfrm>
          <a:prstGeom prst="rect">
            <a:avLst/>
          </a:prstGeom>
        </p:spPr>
      </p:pic>
    </p:spTree>
    <p:extLst>
      <p:ext uri="{BB962C8B-B14F-4D97-AF65-F5344CB8AC3E}">
        <p14:creationId xmlns:p14="http://schemas.microsoft.com/office/powerpoint/2010/main" val="19662928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26360357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24270130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29723288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36"/>
            <a:ext cx="12436475" cy="6752617"/>
          </a:xfrm>
          <a:prstGeom prst="rect">
            <a:avLst/>
          </a:prstGeom>
        </p:spPr>
      </p:pic>
    </p:spTree>
    <p:extLst>
      <p:ext uri="{BB962C8B-B14F-4D97-AF65-F5344CB8AC3E}">
        <p14:creationId xmlns:p14="http://schemas.microsoft.com/office/powerpoint/2010/main" val="84578203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79" y="100799"/>
            <a:ext cx="12430296" cy="6749263"/>
          </a:xfrm>
          <a:prstGeom prst="rect">
            <a:avLst/>
          </a:prstGeom>
        </p:spPr>
      </p:pic>
    </p:spTree>
    <p:extLst>
      <p:ext uri="{BB962C8B-B14F-4D97-AF65-F5344CB8AC3E}">
        <p14:creationId xmlns:p14="http://schemas.microsoft.com/office/powerpoint/2010/main" val="3739892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3454045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635"/>
            <a:ext cx="11578196" cy="6995160"/>
          </a:xfrm>
          <a:prstGeom prst="rect">
            <a:avLst/>
          </a:prstGeom>
        </p:spPr>
      </p:pic>
      <p:sp>
        <p:nvSpPr>
          <p:cNvPr id="3" name="Rectangle 2"/>
          <p:cNvSpPr/>
          <p:nvPr/>
        </p:nvSpPr>
        <p:spPr bwMode="auto">
          <a:xfrm>
            <a:off x="427037" y="6858000"/>
            <a:ext cx="1295400" cy="144462"/>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11362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7037" y="2055"/>
            <a:ext cx="11578196" cy="6995160"/>
          </a:xfrm>
          <a:prstGeom prst="rect">
            <a:avLst/>
          </a:prstGeom>
        </p:spPr>
      </p:pic>
    </p:spTree>
    <p:extLst>
      <p:ext uri="{BB962C8B-B14F-4D97-AF65-F5344CB8AC3E}">
        <p14:creationId xmlns:p14="http://schemas.microsoft.com/office/powerpoint/2010/main" val="1066201693"/>
      </p:ext>
    </p:extLst>
  </p:cSld>
  <p:clrMapOvr>
    <a:masterClrMapping/>
  </p:clrMapOvr>
  <p:transition>
    <p:fade/>
  </p:transition>
</p:sld>
</file>

<file path=ppt/theme/theme1.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2681224d2537e8db76e4bedd657bef1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2d0082b4b66a3746776ed3f601a30b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slide deck provides an overview of the problems that Azure DevTest Labs can solve in today’s Dev/Test environments. It presents the value proposition, target scenario, and a screenshot demo that shows how the DevTest Labs works today.</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Brian Benz</DisplayName>
        <AccountId>525</AccountId>
        <AccountType/>
      </UserInfo>
    </Owner>
    <PublishDate xmlns="230E9DF3-BE65-4C73-A93B-D1236EBD677E">2016-06-15T07:00:00+00:00</PublishDat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FTE only</TermName>
          <TermId xmlns="http://schemas.microsoft.com/office/infopath/2007/PartnerControls">cd22a6bf-918a-4865-b82b-a8f91186fe8d</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Cloud solution</TermName>
          <TermId xmlns="http://schemas.microsoft.com/office/infopath/2007/PartnerControls">0929d41d-96df-43c2-b356-ca5860199ab0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Specialist Developer Tools</TermName>
          <TermId xmlns="http://schemas.microsoft.com/office/infopath/2007/PartnerControls">fbd9fdee-d939-487f-aa00-bba1c72337ec</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Development and Testing Environments solution</TermName>
          <TermId xmlns="http://schemas.microsoft.com/office/infopath/2007/PartnerControls">c90a1f40-10a2-452c-a197-46cb8020f84c</TermId>
        </TermInfo>
        <TermInfo xmlns="http://schemas.microsoft.com/office/infopath/2007/PartnerControls">
          <TermName xmlns="http://schemas.microsoft.com/office/infopath/2007/PartnerControls">Azure Selling Process Sales Scenarios</TermName>
          <TermId xmlns="http://schemas.microsoft.com/office/infopath/2007/PartnerControls">b8fb135b-57a6-4e64-a066-3929368c1c5a</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368</Value>
      <Value>34</Value>
      <Value>425</Value>
      <Value>31</Value>
      <Value>348</Value>
      <Value>26</Value>
      <Value>349</Value>
      <Value>21</Value>
      <Value>20</Value>
      <Value>351</Value>
      <Value>16</Value>
      <Value>385</Value>
      <Value>346</Value>
      <Value>345</Value>
      <Value>270</Value>
      <Value>39</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sales scenarios</TermName>
          <TermId xmlns="http://schemas.microsoft.com/office/infopath/2007/PartnerControls">9c758ef8-070e-425a-bc32-6a0e5ba9321b</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G01KC-99682991-17019</_dlc_DocId>
    <_dlc_DocIdUrl xmlns="230e9df3-be65-4c73-a93b-d1236ebd677e">
      <Url>https://microsoft.sharepoint.com/sites/Infopedia_G01KC/_layouts/15/DocIdRedir.aspx?ID=G01KC-99682991-17019</Url>
      <Description>G01KC-99682991-17019</Description>
    </_dlc_DocIdUrl>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EA44063-5157-4BA3-B330-9733A934C7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E7D23E-339E-418D-8ABC-3ABD5FA199FB}">
  <ds:schemaRefs>
    <ds:schemaRef ds:uri="http://schemas.microsoft.com/sharepoint/v3/contenttype/forms"/>
  </ds:schemaRefs>
</ds:datastoreItem>
</file>

<file path=customXml/itemProps3.xml><?xml version="1.0" encoding="utf-8"?>
<ds:datastoreItem xmlns:ds="http://schemas.openxmlformats.org/officeDocument/2006/customXml" ds:itemID="{4AE605EB-056C-4D71-B896-295292AB63CC}">
  <ds:schemaRefs>
    <ds:schemaRef ds:uri="Microsoft.SharePoint.Taxonomy.ContentTypeSync"/>
  </ds:schemaRefs>
</ds:datastoreItem>
</file>

<file path=customXml/itemProps4.xml><?xml version="1.0" encoding="utf-8"?>
<ds:datastoreItem xmlns:ds="http://schemas.openxmlformats.org/officeDocument/2006/customXml" ds:itemID="{D248B832-DDE5-401F-B4EA-911D00293884}">
  <ds:schemaRefs>
    <ds:schemaRef ds:uri="http://schemas.openxmlformats.org/package/2006/metadata/core-properties"/>
    <ds:schemaRef ds:uri="http://purl.org/dc/elements/1.1/"/>
    <ds:schemaRef ds:uri="http://purl.org/dc/terms/"/>
    <ds:schemaRef ds:uri="http://schemas.microsoft.com/office/infopath/2007/PartnerControls"/>
    <ds:schemaRef ds:uri="http://purl.org/dc/dcmitype/"/>
    <ds:schemaRef ds:uri="2ea8513e-ca77-4223-91d5-a99abe791793"/>
    <ds:schemaRef ds:uri="http://schemas.microsoft.com/office/2006/metadata/properties"/>
    <ds:schemaRef ds:uri="http://schemas.microsoft.com/office/2006/documentManagement/types"/>
    <ds:schemaRef ds:uri="http://www.w3.org/XML/1998/namespace"/>
    <ds:schemaRef ds:uri="230e9df3-be65-4c73-a93b-d1236ebd677e"/>
    <ds:schemaRef ds:uri="230E9DF3-BE65-4C73-A93B-D1236EBD677E"/>
    <ds:schemaRef ds:uri="http://schemas.microsoft.com/sharepoint/v3"/>
    <ds:schemaRef ds:uri="b3bc04a5-d503-43b1-b98c-a8cf663329d9"/>
  </ds:schemaRefs>
</ds:datastoreItem>
</file>

<file path=customXml/itemProps5.xml><?xml version="1.0" encoding="utf-8"?>
<ds:datastoreItem xmlns:ds="http://schemas.openxmlformats.org/officeDocument/2006/customXml" ds:itemID="{99801065-A46F-4A06-BEDB-0738DF0A1A0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1581</Words>
  <Application>Microsoft Office PowerPoint</Application>
  <PresentationFormat>Custom</PresentationFormat>
  <Paragraphs>122</Paragraphs>
  <Slides>61</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ＭＳ Ｐゴシック</vt:lpstr>
      <vt:lpstr>ＭＳ Ｐゴシック</vt:lpstr>
      <vt:lpstr>Arial</vt:lpstr>
      <vt:lpstr>Calibri</vt:lpstr>
      <vt:lpstr>Segoe UI</vt:lpstr>
      <vt:lpstr>Segoe UI Light</vt:lpstr>
      <vt:lpstr>Azure 2015</vt:lpstr>
      <vt:lpstr>Azure DevTest Labs</vt:lpstr>
      <vt:lpstr>Azure DevTest Labs</vt:lpstr>
      <vt:lpstr>PowerPoint Presentation</vt:lpstr>
      <vt:lpstr>PowerPoint Presentation</vt:lpstr>
      <vt:lpstr>Create a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couple of minutes later…</vt:lpstr>
      <vt:lpstr>PowerPoint Presentation</vt:lpstr>
      <vt:lpstr>Set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Virtual Networks</vt:lpstr>
      <vt:lpstr>PowerPoint Presentation</vt:lpstr>
      <vt:lpstr>PowerPoint Presentation</vt:lpstr>
      <vt:lpstr>PowerPoint Presentation</vt:lpstr>
      <vt:lpstr>PowerPoint Presentation</vt:lpstr>
      <vt:lpstr>Configure Artifact Repositories</vt:lpstr>
      <vt:lpstr>PowerPoint Presentation</vt:lpstr>
      <vt:lpstr>PowerPoint Presentation</vt:lpstr>
      <vt:lpstr>PowerPoint Presentation</vt:lpstr>
      <vt:lpstr>PowerPoint Presentation</vt:lpstr>
      <vt:lpstr>Manage VM Bases</vt:lpstr>
      <vt:lpstr>PowerPoint Presentation</vt:lpstr>
      <vt:lpstr>PowerPoint Presentation</vt:lpstr>
      <vt:lpstr>PowerPoint Presentation</vt:lpstr>
      <vt:lpstr>Add Lab Users</vt:lpstr>
      <vt:lpstr>PowerPoint Presentation</vt:lpstr>
      <vt:lpstr>PowerPoint Presentation</vt:lpstr>
      <vt:lpstr>PowerPoint Presentation</vt:lpstr>
      <vt:lpstr>PowerPoint Presentation</vt:lpstr>
      <vt:lpstr>PowerPoint Presentation</vt:lpstr>
      <vt:lpstr>Create a 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Existing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DevTest Labs: Intro</dc:title>
  <dc:creator/>
  <cp:keywords/>
  <cp:lastModifiedBy/>
  <cp:revision>3</cp:revision>
  <dcterms:created xsi:type="dcterms:W3CDTF">2014-11-05T08:14:57Z</dcterms:created>
  <dcterms:modified xsi:type="dcterms:W3CDTF">2016-10-10T21:20:17Z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Order">
    <vt:r8>20729700</vt:r8>
  </property>
  <property fmtid="{D5CDD505-2E9C-101B-9397-08002B2CF9AE}" pid="4" name="_dlc_policyId">
    <vt:lpwstr/>
  </property>
  <property fmtid="{D5CDD505-2E9C-101B-9397-08002B2CF9AE}" pid="5" name="Region">
    <vt:lpwstr/>
  </property>
  <property fmtid="{D5CDD505-2E9C-101B-9397-08002B2CF9AE}" pid="6" name="Confidentiality">
    <vt:lpwstr>385;#FTE only|cd22a6bf-918a-4865-b82b-a8f91186fe8d</vt:lpwstr>
  </property>
  <property fmtid="{D5CDD505-2E9C-101B-9397-08002B2CF9AE}" pid="7" name="ItemType">
    <vt:lpwstr>16;#customer presentations|18e9ae94-e321-4eea-82d2-ad5b2f470f3c;#351;#feedback requests|00ce1828-98a3-430e-af54-eda270e1be04</vt:lpwstr>
  </property>
  <property fmtid="{D5CDD505-2E9C-101B-9397-08002B2CF9AE}" pid="8" name="ContentTypeId">
    <vt:lpwstr>0x0101000E4CB7077FEE4FF7AE86D4A500EEC7800300F96E2758736AEF45AFCE0C190C2A9DEC00CC074746C0EF6D439A06F1AAD31A3C2B</vt:lpwstr>
  </property>
  <property fmtid="{D5CDD505-2E9C-101B-9397-08002B2CF9AE}" pid="9" name="Product">
    <vt:lpwstr/>
  </property>
  <property fmtid="{D5CDD505-2E9C-101B-9397-08002B2CF9AE}" pid="10" name="Industries">
    <vt:lpwstr/>
  </property>
  <property fmtid="{D5CDD505-2E9C-101B-9397-08002B2CF9AE}" pid="11" name="Roles">
    <vt:lpwstr>39;#Solution Specialist Developer Tools|fbd9fdee-d939-487f-aa00-bba1c72337ec</vt:lpwstr>
  </property>
  <property fmtid="{D5CDD505-2E9C-101B-9397-08002B2CF9AE}" pid="12" name="Event1">
    <vt:lpwstr>217;#Unassigned|e51362f4-782c-41a8-bb7b-e0cfc8669933</vt:lpwstr>
  </property>
  <property fmtid="{D5CDD505-2E9C-101B-9397-08002B2CF9AE}" pid="13" name="Audience">
    <vt:lpwstr/>
  </property>
  <property fmtid="{D5CDD505-2E9C-101B-9397-08002B2CF9AE}" pid="14" name="SMSGDomain">
    <vt:lpwstr>21;#Cloud and Enterprise|adc2fe87-c79a-4ded-a449-3f86b954069d;#20;#Microsoft Azure Domain|d600a391-d529-4311-892b-2c05c1ab2538;#345;#Developer Tools Domain|58c4098f-5b04-404d-a0e5-4dc5be632145</vt:lpwstr>
  </property>
  <property fmtid="{D5CDD505-2E9C-101B-9397-08002B2CF9AE}" pid="15" name="Competitors">
    <vt:lpwstr/>
  </property>
  <property fmtid="{D5CDD505-2E9C-101B-9397-08002B2CF9AE}" pid="16" name="ItemRetentionFormula">
    <vt:lpwstr/>
  </property>
  <property fmtid="{D5CDD505-2E9C-101B-9397-08002B2CF9AE}" pid="17" name="BusinessArchitecture">
    <vt:lpwstr>349;#Development and Testing Environments solution|c90a1f40-10a2-452c-a197-46cb8020f84c;#425;#Azure Selling Process Sales Scenarios|b8fb135b-57a6-4e64-a066-3929368c1c5a</vt:lpwstr>
  </property>
  <property fmtid="{D5CDD505-2E9C-101B-9397-08002B2CF9AE}" pid="18" name="SMSGTags">
    <vt:lpwstr/>
  </property>
  <property fmtid="{D5CDD505-2E9C-101B-9397-08002B2CF9AE}" pid="19" name="Products">
    <vt:lpwstr>26;#Microsoft Azure|669a3112-5edf-444b-a003-630063601f07;#346;#software development tools|24853bda-fb66-4716-8bc8-88d26fdb57cb;#368;#Cloud solution|0929d41d-96df-43c2-b356-ca5860199ab0</vt:lpwstr>
  </property>
  <property fmtid="{D5CDD505-2E9C-101B-9397-08002B2CF9AE}" pid="20" name="_dlc_DocIdItemGuid">
    <vt:lpwstr>2ccef38b-71cc-4f30-9a95-6aa56912aca0</vt:lpwstr>
  </property>
  <property fmtid="{D5CDD505-2E9C-101B-9397-08002B2CF9AE}" pid="21" name="EnterpriseDomainTags">
    <vt:lpwstr/>
  </property>
  <property fmtid="{D5CDD505-2E9C-101B-9397-08002B2CF9AE}" pid="22" name="Partners">
    <vt:lpwstr/>
  </property>
  <property fmtid="{D5CDD505-2E9C-101B-9397-08002B2CF9AE}" pid="23" name="Segments">
    <vt:lpwstr/>
  </property>
  <property fmtid="{D5CDD505-2E9C-101B-9397-08002B2CF9AE}" pid="24" name="ActivitiesAndPrograms">
    <vt:lpwstr/>
  </property>
  <property fmtid="{D5CDD505-2E9C-101B-9397-08002B2CF9AE}" pid="25" name="WorkflowChangePath">
    <vt:lpwstr>d3765c0c-e2b5-4307-934b-d5d862e93ab3,10;d3765c0c-e2b5-4307-934b-d5d862e93ab3,21;d3765c0c-e2b5-4307-934b-d5d862e93ab3,24;d3765c0c-e2b5-4307-934b-d5d862e93ab3,27;d779f5e8-bb23-40fa-a1a5-97eb63737902,60;1fb2635a-68dc-46ab-be64-a3a681949ebe,98;1fb2635a-68dc-4</vt:lpwstr>
  </property>
  <property fmtid="{D5CDD505-2E9C-101B-9397-08002B2CF9AE}" pid="26" name="Groups">
    <vt:lpwstr>31;#Microsoft Azure Marketing|0958c357-5252-473f-8b4e-42f27525a99d;#348;#Developer Platform and Tools Marketing|b117718f-aa6c-411f-b6a8-3da180b0b2c7;#34;#SMSG Readiness|c6595b84-b463-470a-bb46-2a47364645be</vt:lpwstr>
  </property>
  <property fmtid="{D5CDD505-2E9C-101B-9397-08002B2CF9AE}" pid="27" name="Topics">
    <vt:lpwstr>270;#sales scenarios|9c758ef8-070e-425a-bc32-6a0e5ba9321b</vt:lpwstr>
  </property>
  <property fmtid="{D5CDD505-2E9C-101B-9397-08002B2CF9AE}" pid="28" name="LastUpdatedByBatchTagging">
    <vt:bool>true</vt:bool>
  </property>
  <property fmtid="{D5CDD505-2E9C-101B-9397-08002B2CF9AE}" pid="29" name="messageframeworktype">
    <vt:lpwstr/>
  </property>
  <property fmtid="{D5CDD505-2E9C-101B-9397-08002B2CF9AE}" pid="30" name="Languages">
    <vt:lpwstr/>
  </property>
  <property fmtid="{D5CDD505-2E9C-101B-9397-08002B2CF9AE}" pid="31" name="_docset_NoMedatataSyncRequired">
    <vt:lpwstr>False</vt:lpwstr>
  </property>
  <property fmtid="{D5CDD505-2E9C-101B-9397-08002B2CF9AE}" pid="32" name="SMSGTagsTaxHTField0">
    <vt:lpwstr/>
  </property>
  <property fmtid="{D5CDD505-2E9C-101B-9397-08002B2CF9AE}" pid="33" name="IsMyDocuments">
    <vt:bool>true</vt:bool>
  </property>
  <property fmtid="{D5CDD505-2E9C-101B-9397-08002B2CF9AE}" pid="34" name="Audiences">
    <vt:lpwstr/>
  </property>
  <property fmtid="{D5CDD505-2E9C-101B-9397-08002B2CF9AE}" pid="35" name="ldac8aee9d1f469e8cd8c3f8d6a615f2">
    <vt:lpwstr/>
  </property>
  <property fmtid="{D5CDD505-2E9C-101B-9397-08002B2CF9AE}" pid="36" name="of67e5d4b76f4a9db8769983fda9cec0">
    <vt:lpwstr/>
  </property>
  <property fmtid="{D5CDD505-2E9C-101B-9397-08002B2CF9AE}" pid="37" name="NewsType">
    <vt:lpwstr/>
  </property>
  <property fmtid="{D5CDD505-2E9C-101B-9397-08002B2CF9AE}" pid="38" name="ga0c0bf70a6644469c61b3efa7025301">
    <vt:lpwstr/>
  </property>
  <property fmtid="{D5CDD505-2E9C-101B-9397-08002B2CF9AE}" pid="39" name="MSProducts">
    <vt:lpwstr/>
  </property>
  <property fmtid="{D5CDD505-2E9C-101B-9397-08002B2CF9AE}" pid="40" name="ExperienceContentType">
    <vt:lpwstr/>
  </property>
  <property fmtid="{D5CDD505-2E9C-101B-9397-08002B2CF9AE}" pid="41" name="j3562c58ee414e028925bc902cfc01a1">
    <vt:lpwstr/>
  </property>
  <property fmtid="{D5CDD505-2E9C-101B-9397-08002B2CF9AE}" pid="42" name="l6f004f21209409da86a713c0f24627d">
    <vt:lpwstr/>
  </property>
  <property fmtid="{D5CDD505-2E9C-101B-9397-08002B2CF9AE}" pid="43" name="la4444b61d19467597d63190b69ac227">
    <vt:lpwstr/>
  </property>
  <property fmtid="{D5CDD505-2E9C-101B-9397-08002B2CF9AE}" pid="44" name="MSProductsTaxHTField0">
    <vt:lpwstr/>
  </property>
  <property fmtid="{D5CDD505-2E9C-101B-9397-08002B2CF9AE}" pid="45" name="e8080b0481964c759b2c36ae49591b31">
    <vt:lpwstr/>
  </property>
  <property fmtid="{D5CDD505-2E9C-101B-9397-08002B2CF9AE}" pid="46" name="TechnicalLevel">
    <vt:lpwstr/>
  </property>
  <property fmtid="{D5CDD505-2E9C-101B-9397-08002B2CF9AE}" pid="47" name="EmployeeRole">
    <vt:lpwstr/>
  </property>
  <property fmtid="{D5CDD505-2E9C-101B-9397-08002B2CF9AE}" pid="48" name="NewsTopic">
    <vt:lpwstr/>
  </property>
  <property fmtid="{D5CDD505-2E9C-101B-9397-08002B2CF9AE}" pid="49" name="NewsSource">
    <vt:lpwstr/>
  </property>
  <property fmtid="{D5CDD505-2E9C-101B-9397-08002B2CF9AE}" pid="50" name="MSPhysicalGeography">
    <vt:lpwstr/>
  </property>
</Properties>
</file>